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7"/>
  </p:notesMasterIdLst>
  <p:sldIdLst>
    <p:sldId id="256" r:id="rId2"/>
    <p:sldId id="257" r:id="rId3"/>
    <p:sldId id="258" r:id="rId4"/>
    <p:sldId id="259" r:id="rId5"/>
    <p:sldId id="260"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FD09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027" autoAdjust="0"/>
    <p:restoredTop sz="73913" autoAdjust="0"/>
  </p:normalViewPr>
  <p:slideViewPr>
    <p:cSldViewPr snapToGrid="0">
      <p:cViewPr varScale="1">
        <p:scale>
          <a:sx n="84" d="100"/>
          <a:sy n="84" d="100"/>
        </p:scale>
        <p:origin x="1458"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7E337FE-600B-42E8-8208-26AE6283E724}" type="datetimeFigureOut">
              <a:rPr lang="en-US" smtClean="0"/>
              <a:t>5/16/2021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7F18B10-2AF1-4980-A653-21970FF7FF22}" type="slidenum">
              <a:rPr lang="en-US" smtClean="0"/>
              <a:t>‹#›</a:t>
            </a:fld>
            <a:endParaRPr lang="en-US"/>
          </a:p>
        </p:txBody>
      </p:sp>
    </p:spTree>
    <p:extLst>
      <p:ext uri="{BB962C8B-B14F-4D97-AF65-F5344CB8AC3E}">
        <p14:creationId xmlns:p14="http://schemas.microsoft.com/office/powerpoint/2010/main" val="9505946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DNS stands for "Domain Name Service."</a:t>
            </a:r>
          </a:p>
          <a:p>
            <a:endParaRPr lang="en-US" dirty="0"/>
          </a:p>
          <a:p>
            <a:r>
              <a:rPr lang="en-US" dirty="0"/>
              <a:t>To understand the Domain Name Service, you need to recognize two things: 1) computers communicate with one another using numerical identifiers (a.k.a an IP address), and 2) human readable addresses like "</a:t>
            </a:r>
            <a:r>
              <a:rPr lang="en-US" dirty="0" err="1"/>
              <a:t>name.example</a:t>
            </a:r>
            <a:r>
              <a:rPr lang="en-US" dirty="0"/>
              <a:t>" are more intuitive and easier to remember. The Domain Name Service is the system that translates human readable addresses like "</a:t>
            </a:r>
            <a:r>
              <a:rPr lang="en-US" dirty="0" err="1"/>
              <a:t>name.example</a:t>
            </a:r>
            <a:r>
              <a:rPr lang="en-US" dirty="0"/>
              <a:t>" to an IP address like "1.1.1.1". Think of it as a phone book that a computer can utilize to reach the websites the users want to browse.</a:t>
            </a:r>
          </a:p>
          <a:p>
            <a:endParaRPr lang="en-US" dirty="0"/>
          </a:p>
          <a:p>
            <a:r>
              <a:rPr lang="en-US" dirty="0"/>
              <a:t>When a user wants to connect to "</a:t>
            </a:r>
            <a:r>
              <a:rPr lang="en-US" dirty="0" err="1"/>
              <a:t>name.example</a:t>
            </a:r>
            <a:r>
              <a:rPr lang="en-US" dirty="0"/>
              <a:t>," their web browser sends a query to the configured DNS server to find its IP address. The DNS server keeps a cache of requests like this, and if it finds a match it will return the IP address. From there, the web browser sends a request to establish a connection with the website. If the DNS server doesn't have </a:t>
            </a:r>
            <a:r>
              <a:rPr lang="en-US" dirty="0" err="1"/>
              <a:t>name.example</a:t>
            </a:r>
            <a:r>
              <a:rPr lang="en-US" dirty="0"/>
              <a:t> in its database, it will forward the request to the next DNS server in the chain, and then cache the returning result.</a:t>
            </a:r>
          </a:p>
        </p:txBody>
      </p:sp>
      <p:sp>
        <p:nvSpPr>
          <p:cNvPr id="4" name="Slide Number Placeholder 3"/>
          <p:cNvSpPr>
            <a:spLocks noGrp="1"/>
          </p:cNvSpPr>
          <p:nvPr>
            <p:ph type="sldNum" sz="quarter" idx="5"/>
          </p:nvPr>
        </p:nvSpPr>
        <p:spPr/>
        <p:txBody>
          <a:bodyPr/>
          <a:lstStyle/>
          <a:p>
            <a:fld id="{B7F18B10-2AF1-4980-A653-21970FF7FF22}" type="slidenum">
              <a:rPr lang="en-US" smtClean="0"/>
              <a:t>2</a:t>
            </a:fld>
            <a:endParaRPr lang="en-US"/>
          </a:p>
        </p:txBody>
      </p:sp>
    </p:spTree>
    <p:extLst>
      <p:ext uri="{BB962C8B-B14F-4D97-AF65-F5344CB8AC3E}">
        <p14:creationId xmlns:p14="http://schemas.microsoft.com/office/powerpoint/2010/main" val="3786752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 DNS Sinkhole, also referred to as Blackhole DNS, is a configuration where the DNS server provides a false result for a domain name. This can be very useful in cases where the user is attempting to connect to a known malicious website or may be infected as part of a botnet. There are several ways to create a DNS sinkhole: DNS </a:t>
            </a:r>
            <a:r>
              <a:rPr lang="en-US" dirty="0" err="1"/>
              <a:t>sinkholing</a:t>
            </a:r>
            <a:r>
              <a:rPr lang="en-US" dirty="0"/>
              <a:t> can be a security feature on some firewalls or proxies, but it can also be achieved by altering the host file on the client machine. Some ISPs and domain registrars may provide this service to protect their clients. The result of any of these methods is that the request for the original website is diverted to another, often a controlled IP address for security analysis.</a:t>
            </a:r>
          </a:p>
          <a:p>
            <a:endParaRPr lang="en-US" dirty="0"/>
          </a:p>
          <a:p>
            <a:r>
              <a:rPr lang="en-US" dirty="0"/>
              <a:t>Let's look at a case where the </a:t>
            </a:r>
            <a:r>
              <a:rPr lang="en-US" dirty="0" err="1"/>
              <a:t>name.example</a:t>
            </a:r>
            <a:r>
              <a:rPr lang="en-US" dirty="0"/>
              <a:t> domain is known to be malicious. An ISP administrator has configured one of their high-level DNS servers to provide DNS </a:t>
            </a:r>
            <a:r>
              <a:rPr lang="en-US" dirty="0" err="1"/>
              <a:t>sinkholing</a:t>
            </a:r>
            <a:r>
              <a:rPr lang="en-US" dirty="0"/>
              <a:t>, and have included </a:t>
            </a:r>
            <a:r>
              <a:rPr lang="en-US" dirty="0" err="1"/>
              <a:t>name.example</a:t>
            </a:r>
            <a:r>
              <a:rPr lang="en-US" dirty="0"/>
              <a:t> as one of the websites to be </a:t>
            </a:r>
            <a:r>
              <a:rPr lang="en-US" dirty="0" err="1"/>
              <a:t>sinkholed</a:t>
            </a:r>
            <a:r>
              <a:rPr lang="en-US" dirty="0"/>
              <a:t>. Now when the client computer queries the DNS server for the IP address of </a:t>
            </a:r>
            <a:r>
              <a:rPr lang="en-US" dirty="0" err="1"/>
              <a:t>name.example</a:t>
            </a:r>
            <a:r>
              <a:rPr lang="en-US" dirty="0"/>
              <a:t>, the DNS server returns a false result. The client computer connects to the sinkhole at 2.2.2.2 rather than </a:t>
            </a:r>
            <a:r>
              <a:rPr lang="en-US" dirty="0" err="1"/>
              <a:t>name.example</a:t>
            </a:r>
            <a:r>
              <a:rPr lang="en-US" dirty="0"/>
              <a:t> at 1.1.1.1.</a:t>
            </a:r>
          </a:p>
          <a:p>
            <a:endParaRPr lang="en-US" dirty="0"/>
          </a:p>
          <a:p>
            <a:endParaRPr lang="en-US" dirty="0"/>
          </a:p>
        </p:txBody>
      </p:sp>
      <p:sp>
        <p:nvSpPr>
          <p:cNvPr id="4" name="Slide Number Placeholder 3"/>
          <p:cNvSpPr>
            <a:spLocks noGrp="1"/>
          </p:cNvSpPr>
          <p:nvPr>
            <p:ph type="sldNum" sz="quarter" idx="5"/>
          </p:nvPr>
        </p:nvSpPr>
        <p:spPr/>
        <p:txBody>
          <a:bodyPr/>
          <a:lstStyle/>
          <a:p>
            <a:fld id="{B7F18B10-2AF1-4980-A653-21970FF7FF22}" type="slidenum">
              <a:rPr lang="en-US" smtClean="0"/>
              <a:t>3</a:t>
            </a:fld>
            <a:endParaRPr lang="en-US"/>
          </a:p>
        </p:txBody>
      </p:sp>
    </p:spTree>
    <p:extLst>
      <p:ext uri="{BB962C8B-B14F-4D97-AF65-F5344CB8AC3E}">
        <p14:creationId xmlns:p14="http://schemas.microsoft.com/office/powerpoint/2010/main" val="25908691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DNS </a:t>
            </a:r>
            <a:r>
              <a:rPr lang="en-US" dirty="0" err="1"/>
              <a:t>Sinkholing</a:t>
            </a:r>
            <a:r>
              <a:rPr lang="en-US" dirty="0"/>
              <a:t> has several applications for which it proves useful.</a:t>
            </a:r>
          </a:p>
          <a:p>
            <a:endParaRPr lang="en-US" dirty="0"/>
          </a:p>
          <a:p>
            <a:r>
              <a:rPr lang="en-US" dirty="0"/>
              <a:t>First, blocking drive-by downloads. A drive-by happens when an attacker has infected a legitimate website with malicious hidden link that forces the user's browser to download and execute malicious code without their knowledge or permission. All it takes to become infected is to access the website in question. DNS </a:t>
            </a:r>
            <a:r>
              <a:rPr lang="en-US" dirty="0" err="1"/>
              <a:t>sinkholing</a:t>
            </a:r>
            <a:r>
              <a:rPr lang="en-US" dirty="0"/>
              <a:t> can block the malicious hidden link and protect the client computer from becoming infected by a drive-by download.</a:t>
            </a:r>
          </a:p>
          <a:p>
            <a:endParaRPr lang="en-US" dirty="0"/>
          </a:p>
          <a:p>
            <a:r>
              <a:rPr lang="en-US" dirty="0"/>
              <a:t>DNS </a:t>
            </a:r>
            <a:r>
              <a:rPr lang="en-US" dirty="0" err="1"/>
              <a:t>Sinkholing</a:t>
            </a:r>
            <a:r>
              <a:rPr lang="en-US" dirty="0"/>
              <a:t> can also be effective at blocking ads, adware, spyware, and other unwanted traffic by redirecting that traffic elsewhere.</a:t>
            </a:r>
          </a:p>
          <a:p>
            <a:endParaRPr lang="en-US" dirty="0"/>
          </a:p>
          <a:p>
            <a:r>
              <a:rPr lang="en-US" dirty="0"/>
              <a:t>And lastly, it can be used to block command &amp; control traffic for botnets. If a computer is infected, it will try to connect to a C&amp;C server for further malicious commands. By using a DNS Sinkhole to redirect traffic, the connection is never established. An organization can not only prevent the botnet from infecting more systems, but they can also consult system logs and identify the infected machines trying to make C&amp;C connections.</a:t>
            </a:r>
          </a:p>
        </p:txBody>
      </p:sp>
      <p:sp>
        <p:nvSpPr>
          <p:cNvPr id="4" name="Slide Number Placeholder 3"/>
          <p:cNvSpPr>
            <a:spLocks noGrp="1"/>
          </p:cNvSpPr>
          <p:nvPr>
            <p:ph type="sldNum" sz="quarter" idx="5"/>
          </p:nvPr>
        </p:nvSpPr>
        <p:spPr/>
        <p:txBody>
          <a:bodyPr/>
          <a:lstStyle/>
          <a:p>
            <a:fld id="{B7F18B10-2AF1-4980-A653-21970FF7FF22}" type="slidenum">
              <a:rPr lang="en-US" smtClean="0"/>
              <a:t>4</a:t>
            </a:fld>
            <a:endParaRPr lang="en-US"/>
          </a:p>
        </p:txBody>
      </p:sp>
    </p:spTree>
    <p:extLst>
      <p:ext uri="{BB962C8B-B14F-4D97-AF65-F5344CB8AC3E}">
        <p14:creationId xmlns:p14="http://schemas.microsoft.com/office/powerpoint/2010/main" val="20307902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 to summarize this presentation on DNS Sinkholes:</a:t>
            </a:r>
          </a:p>
          <a:p>
            <a:endParaRPr lang="en-US" dirty="0"/>
          </a:p>
          <a:p>
            <a:r>
              <a:rPr lang="en-US" dirty="0"/>
              <a:t>DNS is the Domain Name Service, the system responsible for translating human-readable domain names like </a:t>
            </a:r>
            <a:r>
              <a:rPr lang="en-US" dirty="0" err="1"/>
              <a:t>name.example</a:t>
            </a:r>
            <a:r>
              <a:rPr lang="en-US" dirty="0"/>
              <a:t> into IP addresses like 1.1.1.1.</a:t>
            </a:r>
          </a:p>
          <a:p>
            <a:endParaRPr lang="en-US" dirty="0"/>
          </a:p>
          <a:p>
            <a:r>
              <a:rPr lang="en-US" dirty="0"/>
              <a:t>A DNS Sinkhole is a configuration where a DNS query returns a false result. Instead of mapping </a:t>
            </a:r>
            <a:r>
              <a:rPr lang="en-US" dirty="0" err="1"/>
              <a:t>name.example</a:t>
            </a:r>
            <a:r>
              <a:rPr lang="en-US" dirty="0"/>
              <a:t> to the IP address 1.1.1.1, it tells the client </a:t>
            </a:r>
            <a:r>
              <a:rPr lang="en-US" dirty="0" err="1"/>
              <a:t>name.example</a:t>
            </a:r>
            <a:r>
              <a:rPr lang="en-US" dirty="0"/>
              <a:t> is at 2.2.2.2. </a:t>
            </a:r>
          </a:p>
          <a:p>
            <a:endParaRPr lang="en-US" dirty="0"/>
          </a:p>
          <a:p>
            <a:r>
              <a:rPr lang="en-US" dirty="0"/>
              <a:t>DNS </a:t>
            </a:r>
            <a:r>
              <a:rPr lang="en-US" dirty="0" err="1"/>
              <a:t>sinkholing</a:t>
            </a:r>
            <a:r>
              <a:rPr lang="en-US" dirty="0"/>
              <a:t> has several security applications – blocking known malicious sites, malware distribution, ads and spyware communications, and botnet command &amp; control traffic. In addition to protecting users, DNS sinkholes can be used by an organization to identify infected machines attempting to reach malicious servers.</a:t>
            </a:r>
          </a:p>
        </p:txBody>
      </p:sp>
      <p:sp>
        <p:nvSpPr>
          <p:cNvPr id="4" name="Slide Number Placeholder 3"/>
          <p:cNvSpPr>
            <a:spLocks noGrp="1"/>
          </p:cNvSpPr>
          <p:nvPr>
            <p:ph type="sldNum" sz="quarter" idx="5"/>
          </p:nvPr>
        </p:nvSpPr>
        <p:spPr/>
        <p:txBody>
          <a:bodyPr/>
          <a:lstStyle/>
          <a:p>
            <a:fld id="{B7F18B10-2AF1-4980-A653-21970FF7FF22}" type="slidenum">
              <a:rPr lang="en-US" smtClean="0"/>
              <a:t>5</a:t>
            </a:fld>
            <a:endParaRPr lang="en-US"/>
          </a:p>
        </p:txBody>
      </p:sp>
    </p:spTree>
    <p:extLst>
      <p:ext uri="{BB962C8B-B14F-4D97-AF65-F5344CB8AC3E}">
        <p14:creationId xmlns:p14="http://schemas.microsoft.com/office/powerpoint/2010/main" val="401738371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duotone>
              <a:prstClr val="black"/>
              <a:schemeClr val="tx2">
                <a:tint val="45000"/>
                <a:satMod val="400000"/>
              </a:schemeClr>
            </a:duotone>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tx2">
                  <a:lumMod val="5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en-US"/>
              <a:t>Click to edit Master title style</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A930FAB7-6C34-435F-9A44-4FB98E25E358}" type="datetimeFigureOut">
              <a:rPr lang="en-US" smtClean="0"/>
              <a:t>5/16/2021</a:t>
            </a:fld>
            <a:endParaRPr lang="en-US"/>
          </a:p>
        </p:txBody>
      </p:sp>
      <p:sp>
        <p:nvSpPr>
          <p:cNvPr id="5" name="Footer Placeholder 4"/>
          <p:cNvSpPr>
            <a:spLocks noGrp="1"/>
          </p:cNvSpPr>
          <p:nvPr>
            <p:ph type="ftr" sz="quarter" idx="11"/>
          </p:nvPr>
        </p:nvSpPr>
        <p:spPr>
          <a:xfrm>
            <a:off x="1876424" y="5410201"/>
            <a:ext cx="5124886" cy="365125"/>
          </a:xfrm>
        </p:spPr>
        <p:txBody>
          <a:bodyPr/>
          <a:lstStyle/>
          <a:p>
            <a:endParaRPr lang="en-US"/>
          </a:p>
        </p:txBody>
      </p:sp>
      <p:sp>
        <p:nvSpPr>
          <p:cNvPr id="6" name="Slide Number Placeholder 5"/>
          <p:cNvSpPr>
            <a:spLocks noGrp="1"/>
          </p:cNvSpPr>
          <p:nvPr>
            <p:ph type="sldNum" sz="quarter" idx="12"/>
          </p:nvPr>
        </p:nvSpPr>
        <p:spPr>
          <a:xfrm>
            <a:off x="9896911" y="5410199"/>
            <a:ext cx="771089" cy="365125"/>
          </a:xfrm>
        </p:spPr>
        <p:txBody>
          <a:bodyPr/>
          <a:lstStyle/>
          <a:p>
            <a:fld id="{CDE2F3C2-3EA6-430D-AFA1-A415D5C48D98}" type="slidenum">
              <a:rPr lang="en-US" smtClean="0"/>
              <a:t>‹#›</a:t>
            </a:fld>
            <a:endParaRPr lang="en-US"/>
          </a:p>
        </p:txBody>
      </p:sp>
    </p:spTree>
    <p:extLst>
      <p:ext uri="{BB962C8B-B14F-4D97-AF65-F5344CB8AC3E}">
        <p14:creationId xmlns:p14="http://schemas.microsoft.com/office/powerpoint/2010/main" val="11135973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en-US"/>
              <a:t>Click icon to add picture</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930FAB7-6C34-435F-9A44-4FB98E25E358}" type="datetimeFigureOut">
              <a:rPr lang="en-US" smtClean="0"/>
              <a:t>5/16/2021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E2F3C2-3EA6-430D-AFA1-A415D5C48D98}" type="slidenum">
              <a:rPr lang="en-US" smtClean="0"/>
              <a:t>‹#›</a:t>
            </a:fld>
            <a:endParaRPr lang="en-US"/>
          </a:p>
        </p:txBody>
      </p:sp>
    </p:spTree>
    <p:extLst>
      <p:ext uri="{BB962C8B-B14F-4D97-AF65-F5344CB8AC3E}">
        <p14:creationId xmlns:p14="http://schemas.microsoft.com/office/powerpoint/2010/main" val="14669482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930FAB7-6C34-435F-9A44-4FB98E25E358}" type="datetimeFigureOut">
              <a:rPr lang="en-US" smtClean="0"/>
              <a:t>5/16/2021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E2F3C2-3EA6-430D-AFA1-A415D5C48D98}" type="slidenum">
              <a:rPr lang="en-US" smtClean="0"/>
              <a:t>‹#›</a:t>
            </a:fld>
            <a:endParaRPr lang="en-US"/>
          </a:p>
        </p:txBody>
      </p:sp>
    </p:spTree>
    <p:extLst>
      <p:ext uri="{BB962C8B-B14F-4D97-AF65-F5344CB8AC3E}">
        <p14:creationId xmlns:p14="http://schemas.microsoft.com/office/powerpoint/2010/main" val="334668524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930FAB7-6C34-435F-9A44-4FB98E25E358}" type="datetimeFigureOut">
              <a:rPr lang="en-US" smtClean="0"/>
              <a:t>5/16/2021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E2F3C2-3EA6-430D-AFA1-A415D5C48D98}" type="slidenum">
              <a:rPr lang="en-US" smtClean="0"/>
              <a:t>‹#›</a:t>
            </a:fld>
            <a:endParaRPr lang="en-US"/>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426666635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930FAB7-6C34-435F-9A44-4FB98E25E358}" type="datetimeFigureOut">
              <a:rPr lang="en-US" smtClean="0"/>
              <a:t>5/16/2021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E2F3C2-3EA6-430D-AFA1-A415D5C48D98}" type="slidenum">
              <a:rPr lang="en-US" smtClean="0"/>
              <a:t>‹#›</a:t>
            </a:fld>
            <a:endParaRPr lang="en-US"/>
          </a:p>
        </p:txBody>
      </p:sp>
    </p:spTree>
    <p:extLst>
      <p:ext uri="{BB962C8B-B14F-4D97-AF65-F5344CB8AC3E}">
        <p14:creationId xmlns:p14="http://schemas.microsoft.com/office/powerpoint/2010/main" val="248533065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en-US"/>
              <a:t>Click to edit Master title style</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A930FAB7-6C34-435F-9A44-4FB98E25E358}" type="datetimeFigureOut">
              <a:rPr lang="en-US" smtClean="0"/>
              <a:t>5/16/2021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DE2F3C2-3EA6-430D-AFA1-A415D5C48D98}" type="slidenum">
              <a:rPr lang="en-US" smtClean="0"/>
              <a:t>‹#›</a:t>
            </a:fld>
            <a:endParaRPr lang="en-US"/>
          </a:p>
        </p:txBody>
      </p:sp>
    </p:spTree>
    <p:extLst>
      <p:ext uri="{BB962C8B-B14F-4D97-AF65-F5344CB8AC3E}">
        <p14:creationId xmlns:p14="http://schemas.microsoft.com/office/powerpoint/2010/main" val="251710510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A930FAB7-6C34-435F-9A44-4FB98E25E358}" type="datetimeFigureOut">
              <a:rPr lang="en-US" smtClean="0"/>
              <a:t>5/16/2021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DE2F3C2-3EA6-430D-AFA1-A415D5C48D98}" type="slidenum">
              <a:rPr lang="en-US" smtClean="0"/>
              <a:t>‹#›</a:t>
            </a:fld>
            <a:endParaRPr lang="en-US"/>
          </a:p>
        </p:txBody>
      </p:sp>
    </p:spTree>
    <p:extLst>
      <p:ext uri="{BB962C8B-B14F-4D97-AF65-F5344CB8AC3E}">
        <p14:creationId xmlns:p14="http://schemas.microsoft.com/office/powerpoint/2010/main" val="248760406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930FAB7-6C34-435F-9A44-4FB98E25E358}" type="datetimeFigureOut">
              <a:rPr lang="en-US" smtClean="0"/>
              <a:t>5/16/2021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E2F3C2-3EA6-430D-AFA1-A415D5C48D98}" type="slidenum">
              <a:rPr lang="en-US" smtClean="0"/>
              <a:t>‹#›</a:t>
            </a:fld>
            <a:endParaRPr lang="en-US"/>
          </a:p>
        </p:txBody>
      </p:sp>
    </p:spTree>
    <p:extLst>
      <p:ext uri="{BB962C8B-B14F-4D97-AF65-F5344CB8AC3E}">
        <p14:creationId xmlns:p14="http://schemas.microsoft.com/office/powerpoint/2010/main" val="98017567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930FAB7-6C34-435F-9A44-4FB98E25E358}" type="datetimeFigureOut">
              <a:rPr lang="en-US" smtClean="0"/>
              <a:t>5/16/2021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E2F3C2-3EA6-430D-AFA1-A415D5C48D98}" type="slidenum">
              <a:rPr lang="en-US" smtClean="0"/>
              <a:t>‹#›</a:t>
            </a:fld>
            <a:endParaRPr lang="en-US"/>
          </a:p>
        </p:txBody>
      </p:sp>
    </p:spTree>
    <p:extLst>
      <p:ext uri="{BB962C8B-B14F-4D97-AF65-F5344CB8AC3E}">
        <p14:creationId xmlns:p14="http://schemas.microsoft.com/office/powerpoint/2010/main" val="38876487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930FAB7-6C34-435F-9A44-4FB98E25E358}" type="datetimeFigureOut">
              <a:rPr lang="en-US" smtClean="0"/>
              <a:t>5/16/2021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E2F3C2-3EA6-430D-AFA1-A415D5C48D98}" type="slidenum">
              <a:rPr lang="en-US" smtClean="0"/>
              <a:t>‹#›</a:t>
            </a:fld>
            <a:endParaRPr lang="en-US"/>
          </a:p>
        </p:txBody>
      </p:sp>
    </p:spTree>
    <p:extLst>
      <p:ext uri="{BB962C8B-B14F-4D97-AF65-F5344CB8AC3E}">
        <p14:creationId xmlns:p14="http://schemas.microsoft.com/office/powerpoint/2010/main" val="33340064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930FAB7-6C34-435F-9A44-4FB98E25E358}" type="datetimeFigureOut">
              <a:rPr lang="en-US" smtClean="0"/>
              <a:t>5/16/2021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E2F3C2-3EA6-430D-AFA1-A415D5C48D98}" type="slidenum">
              <a:rPr lang="en-US" smtClean="0"/>
              <a:t>‹#›</a:t>
            </a:fld>
            <a:endParaRPr lang="en-US"/>
          </a:p>
        </p:txBody>
      </p:sp>
    </p:spTree>
    <p:extLst>
      <p:ext uri="{BB962C8B-B14F-4D97-AF65-F5344CB8AC3E}">
        <p14:creationId xmlns:p14="http://schemas.microsoft.com/office/powerpoint/2010/main" val="29689839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930FAB7-6C34-435F-9A44-4FB98E25E358}" type="datetimeFigureOut">
              <a:rPr lang="en-US" smtClean="0"/>
              <a:t>5/16/2021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E2F3C2-3EA6-430D-AFA1-A415D5C48D98}" type="slidenum">
              <a:rPr lang="en-US" smtClean="0"/>
              <a:t>‹#›</a:t>
            </a:fld>
            <a:endParaRPr lang="en-US"/>
          </a:p>
        </p:txBody>
      </p:sp>
    </p:spTree>
    <p:extLst>
      <p:ext uri="{BB962C8B-B14F-4D97-AF65-F5344CB8AC3E}">
        <p14:creationId xmlns:p14="http://schemas.microsoft.com/office/powerpoint/2010/main" val="28481337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en-US"/>
              <a:t>Click to edit Master title style</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41410" y="3073397"/>
            <a:ext cx="4878391" cy="27178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3073397"/>
            <a:ext cx="4875210" cy="27178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930FAB7-6C34-435F-9A44-4FB98E25E358}" type="datetimeFigureOut">
              <a:rPr lang="en-US" smtClean="0"/>
              <a:t>5/16/2021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DE2F3C2-3EA6-430D-AFA1-A415D5C48D98}" type="slidenum">
              <a:rPr lang="en-US" smtClean="0"/>
              <a:t>‹#›</a:t>
            </a:fld>
            <a:endParaRPr lang="en-US"/>
          </a:p>
        </p:txBody>
      </p:sp>
    </p:spTree>
    <p:extLst>
      <p:ext uri="{BB962C8B-B14F-4D97-AF65-F5344CB8AC3E}">
        <p14:creationId xmlns:p14="http://schemas.microsoft.com/office/powerpoint/2010/main" val="3888962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930FAB7-6C34-435F-9A44-4FB98E25E358}" type="datetimeFigureOut">
              <a:rPr lang="en-US" smtClean="0"/>
              <a:t>5/16/2021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DE2F3C2-3EA6-430D-AFA1-A415D5C48D98}" type="slidenum">
              <a:rPr lang="en-US" smtClean="0"/>
              <a:t>‹#›</a:t>
            </a:fld>
            <a:endParaRPr lang="en-US"/>
          </a:p>
        </p:txBody>
      </p:sp>
    </p:spTree>
    <p:extLst>
      <p:ext uri="{BB962C8B-B14F-4D97-AF65-F5344CB8AC3E}">
        <p14:creationId xmlns:p14="http://schemas.microsoft.com/office/powerpoint/2010/main" val="4426009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930FAB7-6C34-435F-9A44-4FB98E25E358}" type="datetimeFigureOut">
              <a:rPr lang="en-US" smtClean="0"/>
              <a:t>5/16/2021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DE2F3C2-3EA6-430D-AFA1-A415D5C48D98}" type="slidenum">
              <a:rPr lang="en-US" smtClean="0"/>
              <a:t>‹#›</a:t>
            </a:fld>
            <a:endParaRPr lang="en-US"/>
          </a:p>
        </p:txBody>
      </p:sp>
    </p:spTree>
    <p:extLst>
      <p:ext uri="{BB962C8B-B14F-4D97-AF65-F5344CB8AC3E}">
        <p14:creationId xmlns:p14="http://schemas.microsoft.com/office/powerpoint/2010/main" val="13317366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930FAB7-6C34-435F-9A44-4FB98E25E358}" type="datetimeFigureOut">
              <a:rPr lang="en-US" smtClean="0"/>
              <a:t>5/16/2021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E2F3C2-3EA6-430D-AFA1-A415D5C48D98}" type="slidenum">
              <a:rPr lang="en-US" smtClean="0"/>
              <a:t>‹#›</a:t>
            </a:fld>
            <a:endParaRPr lang="en-US"/>
          </a:p>
        </p:txBody>
      </p:sp>
    </p:spTree>
    <p:extLst>
      <p:ext uri="{BB962C8B-B14F-4D97-AF65-F5344CB8AC3E}">
        <p14:creationId xmlns:p14="http://schemas.microsoft.com/office/powerpoint/2010/main" val="30631011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930FAB7-6C34-435F-9A44-4FB98E25E358}" type="datetimeFigureOut">
              <a:rPr lang="en-US" smtClean="0"/>
              <a:t>5/16/2021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E2F3C2-3EA6-430D-AFA1-A415D5C48D98}" type="slidenum">
              <a:rPr lang="en-US" smtClean="0"/>
              <a:t>‹#›</a:t>
            </a:fld>
            <a:endParaRPr lang="en-US"/>
          </a:p>
        </p:txBody>
      </p:sp>
    </p:spTree>
    <p:extLst>
      <p:ext uri="{BB962C8B-B14F-4D97-AF65-F5344CB8AC3E}">
        <p14:creationId xmlns:p14="http://schemas.microsoft.com/office/powerpoint/2010/main" val="18728403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duotone>
              <a:prstClr val="black"/>
              <a:schemeClr val="tx2">
                <a:tint val="45000"/>
                <a:satMod val="400000"/>
              </a:schemeClr>
            </a:duotone>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8" name="Group 7"/>
          <p:cNvGrpSpPr/>
          <p:nvPr/>
        </p:nvGrpSpPr>
        <p:grpSpPr>
          <a:xfrm>
            <a:off x="-14288" y="0"/>
            <a:ext cx="12053888" cy="6858001"/>
            <a:chOff x="-14288" y="0"/>
            <a:chExt cx="12053888" cy="6858001"/>
          </a:xfrm>
          <a:gradFill flip="none" rotWithShape="1">
            <a:gsLst>
              <a:gs pos="0">
                <a:schemeClr val="tx2"/>
              </a:gs>
              <a:gs pos="100000">
                <a:schemeClr val="tx2">
                  <a:lumMod val="50000"/>
                </a:schemeClr>
              </a:gs>
            </a:gsLst>
            <a:lin ang="5400000" scaled="0"/>
            <a:tileRect/>
          </a:gradFill>
        </p:grpSpPr>
        <p:grpSp>
          <p:nvGrpSpPr>
            <p:cNvPr id="9" name="Group 8"/>
            <p:cNvGrpSpPr/>
            <p:nvPr/>
          </p:nvGrpSpPr>
          <p:grpSpPr>
            <a:xfrm>
              <a:off x="-14288" y="0"/>
              <a:ext cx="1220788" cy="6858001"/>
              <a:chOff x="-14288" y="0"/>
              <a:chExt cx="1220788" cy="6858001"/>
            </a:xfrm>
            <a:grp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p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816583"/>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A930FAB7-6C34-435F-9A44-4FB98E25E358}" type="datetimeFigureOut">
              <a:rPr lang="en-US" smtClean="0"/>
              <a:t>5/16/2021</a:t>
            </a:fld>
            <a:endParaRPr lang="en-US"/>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CDE2F3C2-3EA6-430D-AFA1-A415D5C48D98}" type="slidenum">
              <a:rPr lang="en-US" smtClean="0"/>
              <a:t>‹#›</a:t>
            </a:fld>
            <a:endParaRPr lang="en-US"/>
          </a:p>
        </p:txBody>
      </p:sp>
    </p:spTree>
    <p:extLst>
      <p:ext uri="{BB962C8B-B14F-4D97-AF65-F5344CB8AC3E}">
        <p14:creationId xmlns:p14="http://schemas.microsoft.com/office/powerpoint/2010/main" val="1214542474"/>
      </p:ext>
    </p:extLst>
  </p:cSld>
  <p:clrMap bg1="dk1" tx1="lt1" bg2="dk2" tx2="lt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 id="2147483744" r:id="rId12"/>
    <p:sldLayoutId id="2147483745" r:id="rId13"/>
    <p:sldLayoutId id="2147483746" r:id="rId14"/>
    <p:sldLayoutId id="2147483747" r:id="rId15"/>
    <p:sldLayoutId id="2147483748" r:id="rId16"/>
    <p:sldLayoutId id="2147483749"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8.sv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6.svg"/><Relationship Id="rId5" Type="http://schemas.openxmlformats.org/officeDocument/2006/relationships/image" Target="../media/image5.png"/><Relationship Id="rId4" Type="http://schemas.openxmlformats.org/officeDocument/2006/relationships/image" Target="../media/image4.svg"/></Relationships>
</file>

<file path=ppt/slides/_rels/slide3.xml.rels><?xml version="1.0" encoding="UTF-8" standalone="yes"?>
<Relationships xmlns="http://schemas.openxmlformats.org/package/2006/relationships"><Relationship Id="rId8" Type="http://schemas.openxmlformats.org/officeDocument/2006/relationships/image" Target="../media/image10.svg"/><Relationship Id="rId3" Type="http://schemas.openxmlformats.org/officeDocument/2006/relationships/image" Target="../media/image3.png"/><Relationship Id="rId7" Type="http://schemas.openxmlformats.org/officeDocument/2006/relationships/image" Target="../media/image9.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6.svg"/><Relationship Id="rId5" Type="http://schemas.openxmlformats.org/officeDocument/2006/relationships/image" Target="../media/image5.png"/><Relationship Id="rId10" Type="http://schemas.openxmlformats.org/officeDocument/2006/relationships/image" Target="../media/image12.svg"/><Relationship Id="rId4" Type="http://schemas.openxmlformats.org/officeDocument/2006/relationships/image" Target="../media/image4.svg"/><Relationship Id="rId9" Type="http://schemas.openxmlformats.org/officeDocument/2006/relationships/image" Target="../media/image11.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A1F15C-5CC6-491C-9F4B-204E7375B131}"/>
              </a:ext>
            </a:extLst>
          </p:cNvPr>
          <p:cNvSpPr>
            <a:spLocks noGrp="1"/>
          </p:cNvSpPr>
          <p:nvPr>
            <p:ph type="ctrTitle"/>
          </p:nvPr>
        </p:nvSpPr>
        <p:spPr/>
        <p:txBody>
          <a:bodyPr/>
          <a:lstStyle/>
          <a:p>
            <a:r>
              <a:rPr lang="en-US" dirty="0"/>
              <a:t>DNS Sinkhole</a:t>
            </a:r>
          </a:p>
        </p:txBody>
      </p:sp>
      <p:sp>
        <p:nvSpPr>
          <p:cNvPr id="3" name="Subtitle 2">
            <a:extLst>
              <a:ext uri="{FF2B5EF4-FFF2-40B4-BE49-F238E27FC236}">
                <a16:creationId xmlns:a16="http://schemas.microsoft.com/office/drawing/2014/main" id="{EC4CA4F5-6085-4398-8C3F-189B6A3DA914}"/>
              </a:ext>
            </a:extLst>
          </p:cNvPr>
          <p:cNvSpPr>
            <a:spLocks noGrp="1"/>
          </p:cNvSpPr>
          <p:nvPr>
            <p:ph type="subTitle" idx="1"/>
          </p:nvPr>
        </p:nvSpPr>
        <p:spPr/>
        <p:txBody>
          <a:bodyPr/>
          <a:lstStyle/>
          <a:p>
            <a:r>
              <a:rPr lang="en-US" dirty="0"/>
              <a:t>What Is It &amp; How Does It Work?</a:t>
            </a:r>
          </a:p>
        </p:txBody>
      </p:sp>
    </p:spTree>
    <p:extLst>
      <p:ext uri="{BB962C8B-B14F-4D97-AF65-F5344CB8AC3E}">
        <p14:creationId xmlns:p14="http://schemas.microsoft.com/office/powerpoint/2010/main" val="12480471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F4C46A-8305-4D5F-BB0E-BE38EA487508}"/>
              </a:ext>
            </a:extLst>
          </p:cNvPr>
          <p:cNvSpPr>
            <a:spLocks noGrp="1"/>
          </p:cNvSpPr>
          <p:nvPr>
            <p:ph type="title"/>
          </p:nvPr>
        </p:nvSpPr>
        <p:spPr>
          <a:xfrm>
            <a:off x="1141413" y="618518"/>
            <a:ext cx="9905998" cy="821662"/>
          </a:xfrm>
        </p:spPr>
        <p:txBody>
          <a:bodyPr/>
          <a:lstStyle/>
          <a:p>
            <a:r>
              <a:rPr lang="en-US"/>
              <a:t>What Is DNS?</a:t>
            </a:r>
            <a:endParaRPr lang="en-US" dirty="0"/>
          </a:p>
        </p:txBody>
      </p:sp>
      <p:pic>
        <p:nvPicPr>
          <p:cNvPr id="7" name="Graphic 6" descr="Internet with solid fill">
            <a:extLst>
              <a:ext uri="{FF2B5EF4-FFF2-40B4-BE49-F238E27FC236}">
                <a16:creationId xmlns:a16="http://schemas.microsoft.com/office/drawing/2014/main" id="{0F2F123C-F1F9-4122-A3FB-31977C576819}"/>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3063240" y="1851660"/>
            <a:ext cx="1169670" cy="1169670"/>
          </a:xfrm>
          <a:prstGeom prst="rect">
            <a:avLst/>
          </a:prstGeom>
        </p:spPr>
      </p:pic>
      <p:pic>
        <p:nvPicPr>
          <p:cNvPr id="9" name="Graphic 8" descr="Cell Tower with solid fill">
            <a:extLst>
              <a:ext uri="{FF2B5EF4-FFF2-40B4-BE49-F238E27FC236}">
                <a16:creationId xmlns:a16="http://schemas.microsoft.com/office/drawing/2014/main" id="{5FDFAE51-6BF4-4EA4-9650-B68095A9E7AC}"/>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3063240" y="4789170"/>
            <a:ext cx="1169670" cy="1169670"/>
          </a:xfrm>
          <a:prstGeom prst="rect">
            <a:avLst/>
          </a:prstGeom>
        </p:spPr>
      </p:pic>
      <p:pic>
        <p:nvPicPr>
          <p:cNvPr id="11" name="Graphic 10" descr="World with solid fill">
            <a:extLst>
              <a:ext uri="{FF2B5EF4-FFF2-40B4-BE49-F238E27FC236}">
                <a16:creationId xmlns:a16="http://schemas.microsoft.com/office/drawing/2014/main" id="{AA645A65-6F1E-46E5-92AA-BB43BE384128}"/>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8050530" y="1979295"/>
            <a:ext cx="914400" cy="914400"/>
          </a:xfrm>
          <a:prstGeom prst="rect">
            <a:avLst/>
          </a:prstGeom>
        </p:spPr>
      </p:pic>
      <p:cxnSp>
        <p:nvCxnSpPr>
          <p:cNvPr id="13" name="Straight Arrow Connector 12">
            <a:extLst>
              <a:ext uri="{FF2B5EF4-FFF2-40B4-BE49-F238E27FC236}">
                <a16:creationId xmlns:a16="http://schemas.microsoft.com/office/drawing/2014/main" id="{61E2DCD3-838B-49CF-8FF5-164B053F9D11}"/>
              </a:ext>
            </a:extLst>
          </p:cNvPr>
          <p:cNvCxnSpPr/>
          <p:nvPr/>
        </p:nvCxnSpPr>
        <p:spPr>
          <a:xfrm>
            <a:off x="3453765" y="3021330"/>
            <a:ext cx="0" cy="1596390"/>
          </a:xfrm>
          <a:prstGeom prst="straightConnector1">
            <a:avLst/>
          </a:prstGeom>
          <a:ln w="38100">
            <a:tailEnd type="triangle"/>
          </a:ln>
        </p:spPr>
        <p:style>
          <a:lnRef idx="1">
            <a:schemeClr val="accent5"/>
          </a:lnRef>
          <a:fillRef idx="0">
            <a:schemeClr val="accent5"/>
          </a:fillRef>
          <a:effectRef idx="0">
            <a:schemeClr val="accent5"/>
          </a:effectRef>
          <a:fontRef idx="minor">
            <a:schemeClr val="tx1"/>
          </a:fontRef>
        </p:style>
      </p:cxnSp>
      <p:cxnSp>
        <p:nvCxnSpPr>
          <p:cNvPr id="15" name="Straight Arrow Connector 14">
            <a:extLst>
              <a:ext uri="{FF2B5EF4-FFF2-40B4-BE49-F238E27FC236}">
                <a16:creationId xmlns:a16="http://schemas.microsoft.com/office/drawing/2014/main" id="{8A894725-8268-4499-9F26-3D5D7DFC7DCC}"/>
              </a:ext>
            </a:extLst>
          </p:cNvPr>
          <p:cNvCxnSpPr/>
          <p:nvPr/>
        </p:nvCxnSpPr>
        <p:spPr>
          <a:xfrm flipV="1">
            <a:off x="3842385" y="3021330"/>
            <a:ext cx="0" cy="1596390"/>
          </a:xfrm>
          <a:prstGeom prst="straightConnector1">
            <a:avLst/>
          </a:prstGeom>
          <a:ln w="38100">
            <a:tailEnd type="triangle"/>
          </a:ln>
        </p:spPr>
        <p:style>
          <a:lnRef idx="1">
            <a:schemeClr val="accent5"/>
          </a:lnRef>
          <a:fillRef idx="0">
            <a:schemeClr val="accent5"/>
          </a:fillRef>
          <a:effectRef idx="0">
            <a:schemeClr val="accent5"/>
          </a:effectRef>
          <a:fontRef idx="minor">
            <a:schemeClr val="tx1"/>
          </a:fontRef>
        </p:style>
      </p:cxnSp>
      <p:cxnSp>
        <p:nvCxnSpPr>
          <p:cNvPr id="18" name="Straight Arrow Connector 17">
            <a:extLst>
              <a:ext uri="{FF2B5EF4-FFF2-40B4-BE49-F238E27FC236}">
                <a16:creationId xmlns:a16="http://schemas.microsoft.com/office/drawing/2014/main" id="{7030837B-1A46-43DE-81B4-5BF936733EB8}"/>
              </a:ext>
            </a:extLst>
          </p:cNvPr>
          <p:cNvCxnSpPr/>
          <p:nvPr/>
        </p:nvCxnSpPr>
        <p:spPr>
          <a:xfrm>
            <a:off x="4354830" y="2436495"/>
            <a:ext cx="3554730" cy="0"/>
          </a:xfrm>
          <a:prstGeom prst="straightConnector1">
            <a:avLst/>
          </a:prstGeom>
          <a:ln w="3810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400794EE-D373-479D-9D04-2CC26EBDC2B0}"/>
              </a:ext>
            </a:extLst>
          </p:cNvPr>
          <p:cNvSpPr txBox="1"/>
          <p:nvPr/>
        </p:nvSpPr>
        <p:spPr>
          <a:xfrm>
            <a:off x="1507173" y="3427631"/>
            <a:ext cx="1908808" cy="646331"/>
          </a:xfrm>
          <a:prstGeom prst="rect">
            <a:avLst/>
          </a:prstGeom>
          <a:noFill/>
        </p:spPr>
        <p:txBody>
          <a:bodyPr wrap="square" rtlCol="0">
            <a:spAutoFit/>
          </a:bodyPr>
          <a:lstStyle/>
          <a:p>
            <a:pPr algn="ctr"/>
            <a:r>
              <a:rPr lang="en-US" dirty="0">
                <a:solidFill>
                  <a:schemeClr val="accent5"/>
                </a:solidFill>
              </a:rPr>
              <a:t>Where is </a:t>
            </a:r>
            <a:r>
              <a:rPr lang="en-US" dirty="0" err="1">
                <a:solidFill>
                  <a:schemeClr val="accent5"/>
                </a:solidFill>
              </a:rPr>
              <a:t>name.example</a:t>
            </a:r>
            <a:r>
              <a:rPr lang="en-US" dirty="0">
                <a:solidFill>
                  <a:schemeClr val="accent5"/>
                </a:solidFill>
              </a:rPr>
              <a:t>?</a:t>
            </a:r>
          </a:p>
        </p:txBody>
      </p:sp>
      <p:sp>
        <p:nvSpPr>
          <p:cNvPr id="22" name="TextBox 21">
            <a:extLst>
              <a:ext uri="{FF2B5EF4-FFF2-40B4-BE49-F238E27FC236}">
                <a16:creationId xmlns:a16="http://schemas.microsoft.com/office/drawing/2014/main" id="{F1828812-FF2F-4491-91D1-F13F78A9411C}"/>
              </a:ext>
            </a:extLst>
          </p:cNvPr>
          <p:cNvSpPr txBox="1"/>
          <p:nvPr/>
        </p:nvSpPr>
        <p:spPr>
          <a:xfrm>
            <a:off x="4002405" y="3566130"/>
            <a:ext cx="1045528" cy="369332"/>
          </a:xfrm>
          <a:prstGeom prst="rect">
            <a:avLst/>
          </a:prstGeom>
          <a:noFill/>
        </p:spPr>
        <p:txBody>
          <a:bodyPr wrap="square" rtlCol="0">
            <a:spAutoFit/>
          </a:bodyPr>
          <a:lstStyle/>
          <a:p>
            <a:pPr algn="ctr"/>
            <a:r>
              <a:rPr lang="en-US" dirty="0">
                <a:solidFill>
                  <a:schemeClr val="accent5"/>
                </a:solidFill>
              </a:rPr>
              <a:t>1.1.1.1</a:t>
            </a:r>
          </a:p>
        </p:txBody>
      </p:sp>
      <p:sp>
        <p:nvSpPr>
          <p:cNvPr id="23" name="TextBox 22">
            <a:extLst>
              <a:ext uri="{FF2B5EF4-FFF2-40B4-BE49-F238E27FC236}">
                <a16:creationId xmlns:a16="http://schemas.microsoft.com/office/drawing/2014/main" id="{984566A1-3FD1-4FD4-8CED-66A13B32AB10}"/>
              </a:ext>
            </a:extLst>
          </p:cNvPr>
          <p:cNvSpPr txBox="1"/>
          <p:nvPr/>
        </p:nvSpPr>
        <p:spPr>
          <a:xfrm>
            <a:off x="2867581" y="5945624"/>
            <a:ext cx="1560988" cy="369332"/>
          </a:xfrm>
          <a:prstGeom prst="rect">
            <a:avLst/>
          </a:prstGeom>
          <a:noFill/>
        </p:spPr>
        <p:txBody>
          <a:bodyPr wrap="square" rtlCol="0">
            <a:spAutoFit/>
          </a:bodyPr>
          <a:lstStyle/>
          <a:p>
            <a:pPr algn="ctr"/>
            <a:r>
              <a:rPr lang="en-US" dirty="0"/>
              <a:t>DNS Server</a:t>
            </a:r>
          </a:p>
        </p:txBody>
      </p:sp>
      <p:sp>
        <p:nvSpPr>
          <p:cNvPr id="24" name="TextBox 23">
            <a:extLst>
              <a:ext uri="{FF2B5EF4-FFF2-40B4-BE49-F238E27FC236}">
                <a16:creationId xmlns:a16="http://schemas.microsoft.com/office/drawing/2014/main" id="{4AEF4611-5AF0-4CF2-99CB-4E87D3BED58F}"/>
              </a:ext>
            </a:extLst>
          </p:cNvPr>
          <p:cNvSpPr txBox="1"/>
          <p:nvPr/>
        </p:nvSpPr>
        <p:spPr>
          <a:xfrm>
            <a:off x="5116833" y="1979295"/>
            <a:ext cx="1908808" cy="369332"/>
          </a:xfrm>
          <a:prstGeom prst="rect">
            <a:avLst/>
          </a:prstGeom>
          <a:noFill/>
        </p:spPr>
        <p:txBody>
          <a:bodyPr wrap="square" rtlCol="0">
            <a:spAutoFit/>
          </a:bodyPr>
          <a:lstStyle/>
          <a:p>
            <a:pPr algn="ctr"/>
            <a:r>
              <a:rPr lang="en-US" dirty="0">
                <a:solidFill>
                  <a:schemeClr val="accent2"/>
                </a:solidFill>
              </a:rPr>
              <a:t>Connect to 1.1.1.1</a:t>
            </a:r>
          </a:p>
        </p:txBody>
      </p:sp>
      <p:sp>
        <p:nvSpPr>
          <p:cNvPr id="25" name="TextBox 24">
            <a:extLst>
              <a:ext uri="{FF2B5EF4-FFF2-40B4-BE49-F238E27FC236}">
                <a16:creationId xmlns:a16="http://schemas.microsoft.com/office/drawing/2014/main" id="{341BA394-A897-4152-B1CB-FF2B19CE7406}"/>
              </a:ext>
            </a:extLst>
          </p:cNvPr>
          <p:cNvSpPr txBox="1"/>
          <p:nvPr/>
        </p:nvSpPr>
        <p:spPr>
          <a:xfrm>
            <a:off x="7553326" y="2882265"/>
            <a:ext cx="1908808" cy="369332"/>
          </a:xfrm>
          <a:prstGeom prst="rect">
            <a:avLst/>
          </a:prstGeom>
          <a:noFill/>
        </p:spPr>
        <p:txBody>
          <a:bodyPr wrap="square" rtlCol="0">
            <a:spAutoFit/>
          </a:bodyPr>
          <a:lstStyle/>
          <a:p>
            <a:pPr algn="ctr"/>
            <a:r>
              <a:rPr lang="en-US" dirty="0">
                <a:solidFill>
                  <a:schemeClr val="accent2"/>
                </a:solidFill>
              </a:rPr>
              <a:t>1.1.1.1</a:t>
            </a:r>
          </a:p>
        </p:txBody>
      </p:sp>
      <p:sp>
        <p:nvSpPr>
          <p:cNvPr id="26" name="TextBox 25">
            <a:extLst>
              <a:ext uri="{FF2B5EF4-FFF2-40B4-BE49-F238E27FC236}">
                <a16:creationId xmlns:a16="http://schemas.microsoft.com/office/drawing/2014/main" id="{F6E75A13-8EF6-425A-AC43-7D29AB4694C9}"/>
              </a:ext>
            </a:extLst>
          </p:cNvPr>
          <p:cNvSpPr txBox="1"/>
          <p:nvPr/>
        </p:nvSpPr>
        <p:spPr>
          <a:xfrm>
            <a:off x="7553326" y="1615678"/>
            <a:ext cx="1908808" cy="369332"/>
          </a:xfrm>
          <a:prstGeom prst="rect">
            <a:avLst/>
          </a:prstGeom>
          <a:noFill/>
        </p:spPr>
        <p:txBody>
          <a:bodyPr wrap="square" rtlCol="0">
            <a:spAutoFit/>
          </a:bodyPr>
          <a:lstStyle/>
          <a:p>
            <a:pPr algn="ctr"/>
            <a:r>
              <a:rPr lang="en-US" dirty="0" err="1">
                <a:solidFill>
                  <a:schemeClr val="accent2"/>
                </a:solidFill>
              </a:rPr>
              <a:t>name.example</a:t>
            </a:r>
            <a:endParaRPr lang="en-US" dirty="0">
              <a:solidFill>
                <a:schemeClr val="accent2"/>
              </a:solidFill>
            </a:endParaRPr>
          </a:p>
        </p:txBody>
      </p:sp>
    </p:spTree>
    <p:extLst>
      <p:ext uri="{BB962C8B-B14F-4D97-AF65-F5344CB8AC3E}">
        <p14:creationId xmlns:p14="http://schemas.microsoft.com/office/powerpoint/2010/main" val="33173905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DF37EA-7C4B-4E9F-981D-5748B78B618D}"/>
              </a:ext>
            </a:extLst>
          </p:cNvPr>
          <p:cNvSpPr>
            <a:spLocks noGrp="1"/>
          </p:cNvSpPr>
          <p:nvPr>
            <p:ph type="title"/>
          </p:nvPr>
        </p:nvSpPr>
        <p:spPr/>
        <p:txBody>
          <a:bodyPr/>
          <a:lstStyle/>
          <a:p>
            <a:r>
              <a:rPr lang="en-US" dirty="0"/>
              <a:t>DNS </a:t>
            </a:r>
            <a:r>
              <a:rPr lang="en-US" dirty="0" err="1"/>
              <a:t>Sinkholing</a:t>
            </a:r>
            <a:endParaRPr lang="en-US" dirty="0"/>
          </a:p>
        </p:txBody>
      </p:sp>
      <p:pic>
        <p:nvPicPr>
          <p:cNvPr id="4" name="Graphic 3" descr="Internet with solid fill">
            <a:extLst>
              <a:ext uri="{FF2B5EF4-FFF2-40B4-BE49-F238E27FC236}">
                <a16:creationId xmlns:a16="http://schemas.microsoft.com/office/drawing/2014/main" id="{AA654F8F-7102-47B0-9826-9417AA7BB9B4}"/>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3063240" y="1851660"/>
            <a:ext cx="1169670" cy="1169670"/>
          </a:xfrm>
          <a:prstGeom prst="rect">
            <a:avLst/>
          </a:prstGeom>
        </p:spPr>
      </p:pic>
      <p:pic>
        <p:nvPicPr>
          <p:cNvPr id="5" name="Graphic 4" descr="Cell Tower with solid fill">
            <a:extLst>
              <a:ext uri="{FF2B5EF4-FFF2-40B4-BE49-F238E27FC236}">
                <a16:creationId xmlns:a16="http://schemas.microsoft.com/office/drawing/2014/main" id="{1DC3CDA5-33ED-4A96-A773-B25D7D7A7703}"/>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3063240" y="4789170"/>
            <a:ext cx="1169670" cy="1169670"/>
          </a:xfrm>
          <a:prstGeom prst="rect">
            <a:avLst/>
          </a:prstGeom>
        </p:spPr>
      </p:pic>
      <p:pic>
        <p:nvPicPr>
          <p:cNvPr id="6" name="Graphic 5" descr="World with solid fill">
            <a:extLst>
              <a:ext uri="{FF2B5EF4-FFF2-40B4-BE49-F238E27FC236}">
                <a16:creationId xmlns:a16="http://schemas.microsoft.com/office/drawing/2014/main" id="{0B9934C2-C0E6-4FA4-9A8A-908C8A81E1D8}"/>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8050530" y="1979295"/>
            <a:ext cx="914400" cy="914400"/>
          </a:xfrm>
          <a:prstGeom prst="rect">
            <a:avLst/>
          </a:prstGeom>
        </p:spPr>
      </p:pic>
      <p:cxnSp>
        <p:nvCxnSpPr>
          <p:cNvPr id="7" name="Straight Arrow Connector 6">
            <a:extLst>
              <a:ext uri="{FF2B5EF4-FFF2-40B4-BE49-F238E27FC236}">
                <a16:creationId xmlns:a16="http://schemas.microsoft.com/office/drawing/2014/main" id="{26D2C6D2-3E06-4745-B8B9-2FDB865A4BFE}"/>
              </a:ext>
            </a:extLst>
          </p:cNvPr>
          <p:cNvCxnSpPr/>
          <p:nvPr/>
        </p:nvCxnSpPr>
        <p:spPr>
          <a:xfrm>
            <a:off x="3453765" y="3021330"/>
            <a:ext cx="0" cy="1596390"/>
          </a:xfrm>
          <a:prstGeom prst="straightConnector1">
            <a:avLst/>
          </a:prstGeom>
          <a:ln w="38100">
            <a:tailEnd type="triangle"/>
          </a:ln>
        </p:spPr>
        <p:style>
          <a:lnRef idx="1">
            <a:schemeClr val="accent5"/>
          </a:lnRef>
          <a:fillRef idx="0">
            <a:schemeClr val="accent5"/>
          </a:fillRef>
          <a:effectRef idx="0">
            <a:schemeClr val="accent5"/>
          </a:effectRef>
          <a:fontRef idx="minor">
            <a:schemeClr val="tx1"/>
          </a:fontRef>
        </p:style>
      </p:cxnSp>
      <p:cxnSp>
        <p:nvCxnSpPr>
          <p:cNvPr id="8" name="Straight Arrow Connector 7">
            <a:extLst>
              <a:ext uri="{FF2B5EF4-FFF2-40B4-BE49-F238E27FC236}">
                <a16:creationId xmlns:a16="http://schemas.microsoft.com/office/drawing/2014/main" id="{BEE1BAD0-35EA-4603-80F3-BA43C65769CD}"/>
              </a:ext>
            </a:extLst>
          </p:cNvPr>
          <p:cNvCxnSpPr/>
          <p:nvPr/>
        </p:nvCxnSpPr>
        <p:spPr>
          <a:xfrm flipV="1">
            <a:off x="3842385" y="3021330"/>
            <a:ext cx="0" cy="1596390"/>
          </a:xfrm>
          <a:prstGeom prst="straightConnector1">
            <a:avLst/>
          </a:prstGeom>
          <a:ln w="38100">
            <a:solidFill>
              <a:schemeClr val="accent1"/>
            </a:solidFill>
            <a:tailEnd type="triangle"/>
          </a:ln>
        </p:spPr>
        <p:style>
          <a:lnRef idx="1">
            <a:schemeClr val="accent5"/>
          </a:lnRef>
          <a:fillRef idx="0">
            <a:schemeClr val="accent5"/>
          </a:fillRef>
          <a:effectRef idx="0">
            <a:schemeClr val="accent5"/>
          </a:effectRef>
          <a:fontRef idx="minor">
            <a:schemeClr val="tx1"/>
          </a:fontRef>
        </p:style>
      </p:cxnSp>
      <p:cxnSp>
        <p:nvCxnSpPr>
          <p:cNvPr id="9" name="Straight Arrow Connector 8">
            <a:extLst>
              <a:ext uri="{FF2B5EF4-FFF2-40B4-BE49-F238E27FC236}">
                <a16:creationId xmlns:a16="http://schemas.microsoft.com/office/drawing/2014/main" id="{A4DF865B-1300-4E30-A0AC-B9B606246576}"/>
              </a:ext>
            </a:extLst>
          </p:cNvPr>
          <p:cNvCxnSpPr>
            <a:cxnSpLocks/>
            <a:endCxn id="14" idx="1"/>
          </p:cNvCxnSpPr>
          <p:nvPr/>
        </p:nvCxnSpPr>
        <p:spPr>
          <a:xfrm>
            <a:off x="4354830" y="2755582"/>
            <a:ext cx="3695700" cy="1498967"/>
          </a:xfrm>
          <a:prstGeom prst="straightConnector1">
            <a:avLst/>
          </a:prstGeom>
          <a:ln w="3810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id="{426455E8-248F-4CE2-B442-3CE9E3999F37}"/>
              </a:ext>
            </a:extLst>
          </p:cNvPr>
          <p:cNvSpPr txBox="1"/>
          <p:nvPr/>
        </p:nvSpPr>
        <p:spPr>
          <a:xfrm>
            <a:off x="1507173" y="3427631"/>
            <a:ext cx="1908808" cy="646331"/>
          </a:xfrm>
          <a:prstGeom prst="rect">
            <a:avLst/>
          </a:prstGeom>
          <a:noFill/>
        </p:spPr>
        <p:txBody>
          <a:bodyPr wrap="square" rtlCol="0">
            <a:spAutoFit/>
          </a:bodyPr>
          <a:lstStyle/>
          <a:p>
            <a:pPr algn="ctr"/>
            <a:r>
              <a:rPr lang="en-US" dirty="0">
                <a:solidFill>
                  <a:schemeClr val="accent5"/>
                </a:solidFill>
              </a:rPr>
              <a:t>Where is </a:t>
            </a:r>
            <a:r>
              <a:rPr lang="en-US" dirty="0" err="1">
                <a:solidFill>
                  <a:schemeClr val="accent5"/>
                </a:solidFill>
              </a:rPr>
              <a:t>name.example</a:t>
            </a:r>
            <a:r>
              <a:rPr lang="en-US" dirty="0">
                <a:solidFill>
                  <a:schemeClr val="accent5"/>
                </a:solidFill>
              </a:rPr>
              <a:t>?</a:t>
            </a:r>
          </a:p>
        </p:txBody>
      </p:sp>
      <p:sp>
        <p:nvSpPr>
          <p:cNvPr id="11" name="TextBox 10">
            <a:extLst>
              <a:ext uri="{FF2B5EF4-FFF2-40B4-BE49-F238E27FC236}">
                <a16:creationId xmlns:a16="http://schemas.microsoft.com/office/drawing/2014/main" id="{0D3014BE-FB8E-4C96-8CC8-BAE72B719759}"/>
              </a:ext>
            </a:extLst>
          </p:cNvPr>
          <p:cNvSpPr txBox="1"/>
          <p:nvPr/>
        </p:nvSpPr>
        <p:spPr>
          <a:xfrm>
            <a:off x="4002405" y="3566130"/>
            <a:ext cx="1045528" cy="369332"/>
          </a:xfrm>
          <a:prstGeom prst="rect">
            <a:avLst/>
          </a:prstGeom>
          <a:noFill/>
        </p:spPr>
        <p:txBody>
          <a:bodyPr wrap="square" rtlCol="0">
            <a:spAutoFit/>
          </a:bodyPr>
          <a:lstStyle/>
          <a:p>
            <a:pPr algn="ctr"/>
            <a:r>
              <a:rPr lang="en-US" dirty="0">
                <a:solidFill>
                  <a:schemeClr val="accent1"/>
                </a:solidFill>
              </a:rPr>
              <a:t>2.2.2.2</a:t>
            </a:r>
          </a:p>
        </p:txBody>
      </p:sp>
      <p:sp>
        <p:nvSpPr>
          <p:cNvPr id="12" name="TextBox 11">
            <a:extLst>
              <a:ext uri="{FF2B5EF4-FFF2-40B4-BE49-F238E27FC236}">
                <a16:creationId xmlns:a16="http://schemas.microsoft.com/office/drawing/2014/main" id="{4444424E-7F7A-49A6-8EB7-445F109302BF}"/>
              </a:ext>
            </a:extLst>
          </p:cNvPr>
          <p:cNvSpPr txBox="1"/>
          <p:nvPr/>
        </p:nvSpPr>
        <p:spPr>
          <a:xfrm>
            <a:off x="2867581" y="5945624"/>
            <a:ext cx="1560988" cy="369332"/>
          </a:xfrm>
          <a:prstGeom prst="rect">
            <a:avLst/>
          </a:prstGeom>
          <a:noFill/>
        </p:spPr>
        <p:txBody>
          <a:bodyPr wrap="square" rtlCol="0">
            <a:spAutoFit/>
          </a:bodyPr>
          <a:lstStyle/>
          <a:p>
            <a:pPr algn="ctr"/>
            <a:r>
              <a:rPr lang="en-US" dirty="0"/>
              <a:t>DNS Server</a:t>
            </a:r>
          </a:p>
        </p:txBody>
      </p:sp>
      <p:sp>
        <p:nvSpPr>
          <p:cNvPr id="13" name="TextBox 12">
            <a:extLst>
              <a:ext uri="{FF2B5EF4-FFF2-40B4-BE49-F238E27FC236}">
                <a16:creationId xmlns:a16="http://schemas.microsoft.com/office/drawing/2014/main" id="{18E11BF2-1982-4951-B460-358CA85029FB}"/>
              </a:ext>
            </a:extLst>
          </p:cNvPr>
          <p:cNvSpPr txBox="1"/>
          <p:nvPr/>
        </p:nvSpPr>
        <p:spPr>
          <a:xfrm>
            <a:off x="5355912" y="2755582"/>
            <a:ext cx="1908808" cy="646331"/>
          </a:xfrm>
          <a:prstGeom prst="rect">
            <a:avLst/>
          </a:prstGeom>
          <a:noFill/>
        </p:spPr>
        <p:txBody>
          <a:bodyPr wrap="square" rtlCol="0">
            <a:spAutoFit/>
          </a:bodyPr>
          <a:lstStyle/>
          <a:p>
            <a:pPr algn="ctr"/>
            <a:r>
              <a:rPr lang="en-US" dirty="0">
                <a:solidFill>
                  <a:schemeClr val="accent2"/>
                </a:solidFill>
              </a:rPr>
              <a:t>Connect to </a:t>
            </a:r>
          </a:p>
          <a:p>
            <a:pPr algn="ctr"/>
            <a:r>
              <a:rPr lang="en-US" dirty="0">
                <a:solidFill>
                  <a:schemeClr val="accent2"/>
                </a:solidFill>
              </a:rPr>
              <a:t>2.2.2.2</a:t>
            </a:r>
          </a:p>
        </p:txBody>
      </p:sp>
      <p:pic>
        <p:nvPicPr>
          <p:cNvPr id="14" name="Graphic 13" descr="Server with solid fill">
            <a:extLst>
              <a:ext uri="{FF2B5EF4-FFF2-40B4-BE49-F238E27FC236}">
                <a16:creationId xmlns:a16="http://schemas.microsoft.com/office/drawing/2014/main" id="{7B2D4D06-AD55-49F1-950D-070A2C3BCC90}"/>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8050530" y="3797349"/>
            <a:ext cx="914400" cy="914400"/>
          </a:xfrm>
          <a:prstGeom prst="rect">
            <a:avLst/>
          </a:prstGeom>
        </p:spPr>
      </p:pic>
      <p:sp>
        <p:nvSpPr>
          <p:cNvPr id="16" name="TextBox 15">
            <a:extLst>
              <a:ext uri="{FF2B5EF4-FFF2-40B4-BE49-F238E27FC236}">
                <a16:creationId xmlns:a16="http://schemas.microsoft.com/office/drawing/2014/main" id="{A4B88888-44E5-45EA-ACD8-1C5A2F3E8875}"/>
              </a:ext>
            </a:extLst>
          </p:cNvPr>
          <p:cNvSpPr txBox="1"/>
          <p:nvPr/>
        </p:nvSpPr>
        <p:spPr>
          <a:xfrm>
            <a:off x="7553326" y="2882265"/>
            <a:ext cx="1908808" cy="369332"/>
          </a:xfrm>
          <a:prstGeom prst="rect">
            <a:avLst/>
          </a:prstGeom>
          <a:noFill/>
        </p:spPr>
        <p:txBody>
          <a:bodyPr wrap="square" rtlCol="0">
            <a:spAutoFit/>
          </a:bodyPr>
          <a:lstStyle/>
          <a:p>
            <a:pPr algn="ctr"/>
            <a:r>
              <a:rPr lang="en-US" dirty="0">
                <a:solidFill>
                  <a:schemeClr val="accent4"/>
                </a:solidFill>
              </a:rPr>
              <a:t>1.1.1.1</a:t>
            </a:r>
          </a:p>
        </p:txBody>
      </p:sp>
      <p:sp>
        <p:nvSpPr>
          <p:cNvPr id="17" name="TextBox 16">
            <a:extLst>
              <a:ext uri="{FF2B5EF4-FFF2-40B4-BE49-F238E27FC236}">
                <a16:creationId xmlns:a16="http://schemas.microsoft.com/office/drawing/2014/main" id="{2790CA64-3B9F-48B2-AB80-093CFE2F862B}"/>
              </a:ext>
            </a:extLst>
          </p:cNvPr>
          <p:cNvSpPr txBox="1"/>
          <p:nvPr/>
        </p:nvSpPr>
        <p:spPr>
          <a:xfrm>
            <a:off x="7553326" y="1615678"/>
            <a:ext cx="1908808" cy="369332"/>
          </a:xfrm>
          <a:prstGeom prst="rect">
            <a:avLst/>
          </a:prstGeom>
          <a:noFill/>
        </p:spPr>
        <p:txBody>
          <a:bodyPr wrap="square" rtlCol="0">
            <a:spAutoFit/>
          </a:bodyPr>
          <a:lstStyle/>
          <a:p>
            <a:pPr algn="ctr"/>
            <a:r>
              <a:rPr lang="en-US" dirty="0" err="1">
                <a:solidFill>
                  <a:schemeClr val="accent4"/>
                </a:solidFill>
              </a:rPr>
              <a:t>name.example</a:t>
            </a:r>
            <a:endParaRPr lang="en-US" dirty="0">
              <a:solidFill>
                <a:schemeClr val="accent4"/>
              </a:solidFill>
            </a:endParaRPr>
          </a:p>
        </p:txBody>
      </p:sp>
      <p:sp>
        <p:nvSpPr>
          <p:cNvPr id="18" name="TextBox 17">
            <a:extLst>
              <a:ext uri="{FF2B5EF4-FFF2-40B4-BE49-F238E27FC236}">
                <a16:creationId xmlns:a16="http://schemas.microsoft.com/office/drawing/2014/main" id="{774F5D93-4C71-4DE1-AD55-17387D690CAD}"/>
              </a:ext>
            </a:extLst>
          </p:cNvPr>
          <p:cNvSpPr txBox="1"/>
          <p:nvPr/>
        </p:nvSpPr>
        <p:spPr>
          <a:xfrm>
            <a:off x="7553326" y="4655789"/>
            <a:ext cx="1908808" cy="369332"/>
          </a:xfrm>
          <a:prstGeom prst="rect">
            <a:avLst/>
          </a:prstGeom>
          <a:noFill/>
        </p:spPr>
        <p:txBody>
          <a:bodyPr wrap="square" rtlCol="0">
            <a:spAutoFit/>
          </a:bodyPr>
          <a:lstStyle/>
          <a:p>
            <a:pPr algn="ctr"/>
            <a:r>
              <a:rPr lang="en-US" dirty="0">
                <a:solidFill>
                  <a:schemeClr val="accent2"/>
                </a:solidFill>
              </a:rPr>
              <a:t>2.2.2.2</a:t>
            </a:r>
          </a:p>
        </p:txBody>
      </p:sp>
    </p:spTree>
    <p:extLst>
      <p:ext uri="{BB962C8B-B14F-4D97-AF65-F5344CB8AC3E}">
        <p14:creationId xmlns:p14="http://schemas.microsoft.com/office/powerpoint/2010/main" val="21519691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3C7EC-A2E6-4880-A324-4D0727BEF3B0}"/>
              </a:ext>
            </a:extLst>
          </p:cNvPr>
          <p:cNvSpPr>
            <a:spLocks noGrp="1"/>
          </p:cNvSpPr>
          <p:nvPr>
            <p:ph type="title"/>
          </p:nvPr>
        </p:nvSpPr>
        <p:spPr/>
        <p:txBody>
          <a:bodyPr/>
          <a:lstStyle/>
          <a:p>
            <a:r>
              <a:rPr lang="en-US" dirty="0"/>
              <a:t>Applications for </a:t>
            </a:r>
            <a:r>
              <a:rPr lang="en-US" dirty="0" err="1"/>
              <a:t>dNS</a:t>
            </a:r>
            <a:r>
              <a:rPr lang="en-US" dirty="0"/>
              <a:t> </a:t>
            </a:r>
            <a:r>
              <a:rPr lang="en-US" dirty="0" err="1"/>
              <a:t>Sinkholing</a:t>
            </a:r>
            <a:endParaRPr lang="en-US" dirty="0"/>
          </a:p>
        </p:txBody>
      </p:sp>
      <p:sp>
        <p:nvSpPr>
          <p:cNvPr id="6" name="Rectangle: Rounded Corners 5">
            <a:extLst>
              <a:ext uri="{FF2B5EF4-FFF2-40B4-BE49-F238E27FC236}">
                <a16:creationId xmlns:a16="http://schemas.microsoft.com/office/drawing/2014/main" id="{46C0336B-0B98-43FF-B3A5-C9D602B9FEA6}"/>
              </a:ext>
            </a:extLst>
          </p:cNvPr>
          <p:cNvSpPr/>
          <p:nvPr/>
        </p:nvSpPr>
        <p:spPr>
          <a:xfrm>
            <a:off x="1520190" y="1771650"/>
            <a:ext cx="8583930" cy="1154430"/>
          </a:xfrm>
          <a:prstGeom prst="roundRect">
            <a:avLst/>
          </a:prstGeom>
          <a:solidFill>
            <a:schemeClr val="tx2"/>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t>Blocking drive-by downloads</a:t>
            </a:r>
          </a:p>
        </p:txBody>
      </p:sp>
      <p:sp>
        <p:nvSpPr>
          <p:cNvPr id="4" name="Rectangle: Rounded Corners 3">
            <a:extLst>
              <a:ext uri="{FF2B5EF4-FFF2-40B4-BE49-F238E27FC236}">
                <a16:creationId xmlns:a16="http://schemas.microsoft.com/office/drawing/2014/main" id="{1C393B65-C600-4807-9184-1386F29069F1}"/>
              </a:ext>
            </a:extLst>
          </p:cNvPr>
          <p:cNvSpPr/>
          <p:nvPr/>
        </p:nvSpPr>
        <p:spPr>
          <a:xfrm>
            <a:off x="7920990" y="1634490"/>
            <a:ext cx="2011680" cy="308610"/>
          </a:xfrm>
          <a:prstGeom prst="roundRect">
            <a:avLst/>
          </a:prstGeom>
          <a:solidFill>
            <a:schemeClr val="accent3"/>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Rounded Corners 4">
            <a:extLst>
              <a:ext uri="{FF2B5EF4-FFF2-40B4-BE49-F238E27FC236}">
                <a16:creationId xmlns:a16="http://schemas.microsoft.com/office/drawing/2014/main" id="{703205E4-A5A2-4354-B73F-EDA86B4BB447}"/>
              </a:ext>
            </a:extLst>
          </p:cNvPr>
          <p:cNvSpPr/>
          <p:nvPr/>
        </p:nvSpPr>
        <p:spPr>
          <a:xfrm>
            <a:off x="1809750" y="2788920"/>
            <a:ext cx="1085850" cy="194310"/>
          </a:xfrm>
          <a:prstGeom prst="roundRect">
            <a:avLst/>
          </a:prstGeom>
          <a:solidFill>
            <a:schemeClr val="accent5"/>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Rounded Corners 6">
            <a:extLst>
              <a:ext uri="{FF2B5EF4-FFF2-40B4-BE49-F238E27FC236}">
                <a16:creationId xmlns:a16="http://schemas.microsoft.com/office/drawing/2014/main" id="{77997B3D-533C-4117-B51D-8C2A465D1E31}"/>
              </a:ext>
            </a:extLst>
          </p:cNvPr>
          <p:cNvSpPr/>
          <p:nvPr/>
        </p:nvSpPr>
        <p:spPr>
          <a:xfrm>
            <a:off x="1520190" y="3319779"/>
            <a:ext cx="8583930" cy="1154430"/>
          </a:xfrm>
          <a:prstGeom prst="roundRect">
            <a:avLst/>
          </a:prstGeom>
          <a:solidFill>
            <a:schemeClr val="tx2"/>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t>Blocking ads</a:t>
            </a:r>
          </a:p>
        </p:txBody>
      </p:sp>
      <p:sp>
        <p:nvSpPr>
          <p:cNvPr id="8" name="Rectangle: Rounded Corners 7">
            <a:extLst>
              <a:ext uri="{FF2B5EF4-FFF2-40B4-BE49-F238E27FC236}">
                <a16:creationId xmlns:a16="http://schemas.microsoft.com/office/drawing/2014/main" id="{688DD066-B961-425C-89BD-6AB14D96855B}"/>
              </a:ext>
            </a:extLst>
          </p:cNvPr>
          <p:cNvSpPr/>
          <p:nvPr/>
        </p:nvSpPr>
        <p:spPr>
          <a:xfrm>
            <a:off x="7920990" y="3182619"/>
            <a:ext cx="2011680" cy="308610"/>
          </a:xfrm>
          <a:prstGeom prst="roundRect">
            <a:avLst/>
          </a:prstGeom>
          <a:solidFill>
            <a:schemeClr val="accent2"/>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Rounded Corners 8">
            <a:extLst>
              <a:ext uri="{FF2B5EF4-FFF2-40B4-BE49-F238E27FC236}">
                <a16:creationId xmlns:a16="http://schemas.microsoft.com/office/drawing/2014/main" id="{4CAE0B5A-5630-46D1-B371-80A2EFCCA2D1}"/>
              </a:ext>
            </a:extLst>
          </p:cNvPr>
          <p:cNvSpPr/>
          <p:nvPr/>
        </p:nvSpPr>
        <p:spPr>
          <a:xfrm>
            <a:off x="1809750" y="4337049"/>
            <a:ext cx="1085850" cy="194310"/>
          </a:xfrm>
          <a:prstGeom prst="roundRect">
            <a:avLst/>
          </a:prstGeom>
          <a:solidFill>
            <a:schemeClr val="accent6"/>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Rounded Corners 9">
            <a:extLst>
              <a:ext uri="{FF2B5EF4-FFF2-40B4-BE49-F238E27FC236}">
                <a16:creationId xmlns:a16="http://schemas.microsoft.com/office/drawing/2014/main" id="{4F72C333-F06D-40B3-9BE8-4B822CDFC090}"/>
              </a:ext>
            </a:extLst>
          </p:cNvPr>
          <p:cNvSpPr/>
          <p:nvPr/>
        </p:nvSpPr>
        <p:spPr>
          <a:xfrm>
            <a:off x="1520190" y="4867908"/>
            <a:ext cx="8583930" cy="1154430"/>
          </a:xfrm>
          <a:prstGeom prst="roundRect">
            <a:avLst/>
          </a:prstGeom>
          <a:solidFill>
            <a:schemeClr val="tx2"/>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t>Blocking botnet C&amp;C traffic</a:t>
            </a:r>
          </a:p>
        </p:txBody>
      </p:sp>
      <p:sp>
        <p:nvSpPr>
          <p:cNvPr id="11" name="Rectangle: Rounded Corners 10">
            <a:extLst>
              <a:ext uri="{FF2B5EF4-FFF2-40B4-BE49-F238E27FC236}">
                <a16:creationId xmlns:a16="http://schemas.microsoft.com/office/drawing/2014/main" id="{BB49EDE8-D0C1-4236-B1C4-91482865A789}"/>
              </a:ext>
            </a:extLst>
          </p:cNvPr>
          <p:cNvSpPr/>
          <p:nvPr/>
        </p:nvSpPr>
        <p:spPr>
          <a:xfrm>
            <a:off x="7920990" y="4730748"/>
            <a:ext cx="2011680" cy="308610"/>
          </a:xfrm>
          <a:prstGeom prst="roundRect">
            <a:avLst/>
          </a:prstGeom>
          <a:solidFill>
            <a:schemeClr val="accent4">
              <a:lumMod val="75000"/>
            </a:schemeClr>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Rounded Corners 11">
            <a:extLst>
              <a:ext uri="{FF2B5EF4-FFF2-40B4-BE49-F238E27FC236}">
                <a16:creationId xmlns:a16="http://schemas.microsoft.com/office/drawing/2014/main" id="{CBF3DE2A-001B-47E1-9DF5-C08A6A28F048}"/>
              </a:ext>
            </a:extLst>
          </p:cNvPr>
          <p:cNvSpPr/>
          <p:nvPr/>
        </p:nvSpPr>
        <p:spPr>
          <a:xfrm>
            <a:off x="1809750" y="5885178"/>
            <a:ext cx="1085850" cy="194310"/>
          </a:xfrm>
          <a:prstGeom prst="roundRect">
            <a:avLst/>
          </a:prstGeom>
          <a:solidFill>
            <a:schemeClr val="accent1"/>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24752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B05C9A-51EA-4021-98DA-BD84846DA0E1}"/>
              </a:ext>
            </a:extLst>
          </p:cNvPr>
          <p:cNvSpPr>
            <a:spLocks noGrp="1"/>
          </p:cNvSpPr>
          <p:nvPr>
            <p:ph type="title"/>
          </p:nvPr>
        </p:nvSpPr>
        <p:spPr/>
        <p:txBody>
          <a:bodyPr/>
          <a:lstStyle/>
          <a:p>
            <a:r>
              <a:rPr lang="en-US" dirty="0"/>
              <a:t>Summary</a:t>
            </a:r>
          </a:p>
        </p:txBody>
      </p:sp>
      <p:sp>
        <p:nvSpPr>
          <p:cNvPr id="3" name="Content Placeholder 2">
            <a:extLst>
              <a:ext uri="{FF2B5EF4-FFF2-40B4-BE49-F238E27FC236}">
                <a16:creationId xmlns:a16="http://schemas.microsoft.com/office/drawing/2014/main" id="{460DAAB5-86E0-4EFF-BFF3-9D344462F4B0}"/>
              </a:ext>
            </a:extLst>
          </p:cNvPr>
          <p:cNvSpPr>
            <a:spLocks noGrp="1"/>
          </p:cNvSpPr>
          <p:nvPr>
            <p:ph idx="1"/>
          </p:nvPr>
        </p:nvSpPr>
        <p:spPr/>
        <p:txBody>
          <a:bodyPr/>
          <a:lstStyle/>
          <a:p>
            <a:r>
              <a:rPr lang="en-US" dirty="0"/>
              <a:t>DNS – Domain Name Service</a:t>
            </a:r>
          </a:p>
          <a:p>
            <a:r>
              <a:rPr lang="en-US" dirty="0"/>
              <a:t>DNS Sinkhole – DNS configuration to return a false result</a:t>
            </a:r>
          </a:p>
          <a:p>
            <a:r>
              <a:rPr lang="en-US" dirty="0"/>
              <a:t>Applications – Block malware, ads, and botnet C&amp;C traffic</a:t>
            </a:r>
          </a:p>
        </p:txBody>
      </p:sp>
    </p:spTree>
    <p:extLst>
      <p:ext uri="{BB962C8B-B14F-4D97-AF65-F5344CB8AC3E}">
        <p14:creationId xmlns:p14="http://schemas.microsoft.com/office/powerpoint/2010/main" val="427327660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rcuit">
  <a:themeElements>
    <a:clrScheme name="Circuit">
      <a:dk1>
        <a:sysClr val="windowText" lastClr="000000"/>
      </a:dk1>
      <a:lt1>
        <a:sysClr val="window" lastClr="FFFFFF"/>
      </a:lt1>
      <a:dk2>
        <a:srgbClr val="252C36"/>
      </a:dk2>
      <a:lt2>
        <a:srgbClr val="7C96A3"/>
      </a:lt2>
      <a:accent1>
        <a:srgbClr val="4FD093"/>
      </a:accent1>
      <a:accent2>
        <a:srgbClr val="54BCDF"/>
      </a:accent2>
      <a:accent3>
        <a:srgbClr val="A262D0"/>
      </a:accent3>
      <a:accent4>
        <a:srgbClr val="D7537B"/>
      </a:accent4>
      <a:accent5>
        <a:srgbClr val="E78045"/>
      </a:accent5>
      <a:accent6>
        <a:srgbClr val="84C350"/>
      </a:accent6>
      <a:hlink>
        <a:srgbClr val="22FFFF"/>
      </a:hlink>
      <a:folHlink>
        <a:srgbClr val="9BF3FD"/>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40000"/>
              </a:schemeClr>
            </a:gs>
            <a:gs pos="100000">
              <a:schemeClr val="phClr">
                <a:shade val="92000"/>
                <a:hueMod val="104000"/>
                <a:satMod val="140000"/>
                <a:lumMod val="48000"/>
              </a:schemeClr>
            </a:gs>
          </a:gsLst>
          <a:lin ang="5040000" scaled="0"/>
        </a:gradFill>
        <a:blipFill>
          <a:blip xmlns:r="http://schemas.openxmlformats.org/officeDocument/2006/relationships" r:embed="rId1">
            <a:duotone>
              <a:schemeClr val="phClr">
                <a:shade val="48000"/>
                <a:hueMod val="106000"/>
                <a:satMod val="140000"/>
                <a:lumMod val="42000"/>
              </a:schemeClr>
              <a:schemeClr val="phClr">
                <a:tint val="98000"/>
                <a:hueMod val="92000"/>
                <a:satMod val="220000"/>
                <a:lumMod val="9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142578CA-DEC9-49C3-80AF-C113973CC9A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TM04033919[[fn=Circuit]]</Template>
  <TotalTime>7539</TotalTime>
  <Words>858</Words>
  <Application>Microsoft Office PowerPoint</Application>
  <PresentationFormat>Widescreen</PresentationFormat>
  <Paragraphs>52</Paragraphs>
  <Slides>5</Slides>
  <Notes>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Tw Cen MT</vt:lpstr>
      <vt:lpstr>Circuit</vt:lpstr>
      <vt:lpstr>DNS Sinkhole</vt:lpstr>
      <vt:lpstr>What Is DNS?</vt:lpstr>
      <vt:lpstr>DNS Sinkholing</vt:lpstr>
      <vt:lpstr>Applications for dNS Sinkholing</vt:lpstr>
      <vt:lpstr>Summary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Bulletproof Hosting</dc:title>
  <dc:creator>N B</dc:creator>
  <cp:lastModifiedBy>N B</cp:lastModifiedBy>
  <cp:revision>44</cp:revision>
  <dcterms:created xsi:type="dcterms:W3CDTF">2021-05-12T12:00:17Z</dcterms:created>
  <dcterms:modified xsi:type="dcterms:W3CDTF">2021-05-20T17:40:38Z</dcterms:modified>
</cp:coreProperties>
</file>