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D0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7" autoAdjust="0"/>
    <p:restoredTop sz="61222" autoAdjust="0"/>
  </p:normalViewPr>
  <p:slideViewPr>
    <p:cSldViewPr snapToGrid="0">
      <p:cViewPr varScale="1">
        <p:scale>
          <a:sx n="70" d="100"/>
          <a:sy n="70" d="100"/>
        </p:scale>
        <p:origin x="19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E337FE-600B-42E8-8208-26AE6283E724}" type="datetimeFigureOut">
              <a:rPr lang="en-US" smtClean="0"/>
              <a:t>6/10/2021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F18B10-2AF1-4980-A653-21970FF7FF22}" type="slidenum">
              <a:rPr lang="en-US" smtClean="0"/>
              <a:t>‹#›</a:t>
            </a:fld>
            <a:endParaRPr lang="en-US"/>
          </a:p>
        </p:txBody>
      </p:sp>
    </p:spTree>
    <p:extLst>
      <p:ext uri="{BB962C8B-B14F-4D97-AF65-F5344CB8AC3E}">
        <p14:creationId xmlns:p14="http://schemas.microsoft.com/office/powerpoint/2010/main" val="950594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and welcome to this series on computer networking and security topics. In this module we'll be discussing Bulletproof Hosting – what is it, and what do they host?</a:t>
            </a:r>
          </a:p>
        </p:txBody>
      </p:sp>
      <p:sp>
        <p:nvSpPr>
          <p:cNvPr id="4" name="Slide Number Placeholder 3"/>
          <p:cNvSpPr>
            <a:spLocks noGrp="1"/>
          </p:cNvSpPr>
          <p:nvPr>
            <p:ph type="sldNum" sz="quarter" idx="5"/>
          </p:nvPr>
        </p:nvSpPr>
        <p:spPr/>
        <p:txBody>
          <a:bodyPr/>
          <a:lstStyle/>
          <a:p>
            <a:fld id="{B7F18B10-2AF1-4980-A653-21970FF7FF22}" type="slidenum">
              <a:rPr lang="en-US" smtClean="0"/>
              <a:t>1</a:t>
            </a:fld>
            <a:endParaRPr lang="en-US"/>
          </a:p>
        </p:txBody>
      </p:sp>
    </p:spTree>
    <p:extLst>
      <p:ext uri="{BB962C8B-B14F-4D97-AF65-F5344CB8AC3E}">
        <p14:creationId xmlns:p14="http://schemas.microsoft.com/office/powerpoint/2010/main" val="67979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Build slide, one click for all the animation</a:t>
            </a:r>
          </a:p>
          <a:p>
            <a:endParaRPr lang="en-US" dirty="0"/>
          </a:p>
          <a:p>
            <a:endParaRPr lang="en-US" dirty="0"/>
          </a:p>
          <a:p>
            <a:r>
              <a:rPr lang="en-US" dirty="0"/>
              <a:t>Bulletproof hosting or "BPH" is a service where the web host is incredibly lenient with the kinds of material being hosted or the activities the customer engages in. The result of this leniency is that the host will allow the servers to remain online regardless of complaints, effectively rendering it "bulletproof" to DMCA takedown requests, abuse reports, or efforts of law enforcement to shut them down.</a:t>
            </a:r>
          </a:p>
        </p:txBody>
      </p:sp>
      <p:sp>
        <p:nvSpPr>
          <p:cNvPr id="4" name="Slide Number Placeholder 3"/>
          <p:cNvSpPr>
            <a:spLocks noGrp="1"/>
          </p:cNvSpPr>
          <p:nvPr>
            <p:ph type="sldNum" sz="quarter" idx="5"/>
          </p:nvPr>
        </p:nvSpPr>
        <p:spPr/>
        <p:txBody>
          <a:bodyPr/>
          <a:lstStyle/>
          <a:p>
            <a:fld id="{B7F18B10-2AF1-4980-A653-21970FF7FF22}" type="slidenum">
              <a:rPr lang="en-US" smtClean="0"/>
              <a:t>2</a:t>
            </a:fld>
            <a:endParaRPr lang="en-US"/>
          </a:p>
        </p:txBody>
      </p:sp>
    </p:spTree>
    <p:extLst>
      <p:ext uri="{BB962C8B-B14F-4D97-AF65-F5344CB8AC3E}">
        <p14:creationId xmlns:p14="http://schemas.microsoft.com/office/powerpoint/2010/main" val="3574266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look at the differences between bulletproof hosting and regular web hosting to get a better idea what this all means. </a:t>
            </a:r>
          </a:p>
          <a:p>
            <a:endParaRPr lang="en-US" dirty="0"/>
          </a:p>
          <a:p>
            <a:r>
              <a:rPr lang="en-US" dirty="0"/>
              <a:t>[Click 1] To start, both deal with hosting massive amounts of data. What kinds of data the host allows is where the differences really begin. </a:t>
            </a:r>
          </a:p>
          <a:p>
            <a:endParaRPr lang="en-US" dirty="0"/>
          </a:p>
          <a:p>
            <a:r>
              <a:rPr lang="en-US" dirty="0"/>
              <a:t>[Click 2] Where regular web hosting is often regulated by the country in which it's located, you can expect them to have stricter Terms of Service agreements and a laundry list of types of content you can host. Bulletproof hosting, on the other hand, adopts a much more lenient "don't ask, don't tell" policy with their content – provided you're paying for the privilege.</a:t>
            </a:r>
          </a:p>
          <a:p>
            <a:endParaRPr lang="en-US" dirty="0"/>
          </a:p>
          <a:p>
            <a:r>
              <a:rPr lang="en-US" dirty="0"/>
              <a:t>[Click 3] The physical location where these servers host their data is also vastly different. Most reputable web hosts are located more locally to the content being hosted – the better to make sure the rules and regulations are being followed. Bulletproof hosting tends to be located overseas, in countries with much more relaxed laws and regulatory policies. This creates a legal grey area that allows the host to claim immunity to what their customers are doing and hosting on their servers. </a:t>
            </a:r>
          </a:p>
          <a:p>
            <a:endParaRPr lang="en-US" dirty="0"/>
          </a:p>
          <a:p>
            <a:r>
              <a:rPr lang="en-US" dirty="0"/>
              <a:t>[Click 4] Bulletproof hosts are also resistant to responding to abuse reports, requests from law enforcement, and other governmental regulations in the first place, making it easier for a customer to continue operating with some level of confidence that they won't be shut down by authorities. Many hosts wrap themselves in privacy advocacy as an excuse to not act on the activities being hosted, no matter how illegal or malicious they may be.</a:t>
            </a:r>
          </a:p>
        </p:txBody>
      </p:sp>
      <p:sp>
        <p:nvSpPr>
          <p:cNvPr id="4" name="Slide Number Placeholder 3"/>
          <p:cNvSpPr>
            <a:spLocks noGrp="1"/>
          </p:cNvSpPr>
          <p:nvPr>
            <p:ph type="sldNum" sz="quarter" idx="5"/>
          </p:nvPr>
        </p:nvSpPr>
        <p:spPr/>
        <p:txBody>
          <a:bodyPr/>
          <a:lstStyle/>
          <a:p>
            <a:fld id="{B7F18B10-2AF1-4980-A653-21970FF7FF22}" type="slidenum">
              <a:rPr lang="en-US" smtClean="0"/>
              <a:t>3</a:t>
            </a:fld>
            <a:endParaRPr lang="en-US"/>
          </a:p>
        </p:txBody>
      </p:sp>
    </p:spTree>
    <p:extLst>
      <p:ext uri="{BB962C8B-B14F-4D97-AF65-F5344CB8AC3E}">
        <p14:creationId xmlns:p14="http://schemas.microsoft.com/office/powerpoint/2010/main" val="2427891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1] Aside from the usual unsavory activities like hosting pornography and gambling, bulletproof hosting also allows customers to host their spam servers and phishing sites. </a:t>
            </a:r>
          </a:p>
          <a:p>
            <a:endParaRPr lang="en-US" dirty="0"/>
          </a:p>
          <a:p>
            <a:r>
              <a:rPr lang="en-US" dirty="0"/>
              <a:t>[Click 2] Some services allow for the storage and distribution of malware and ransomware – in case you were wondering where content like this exists on the Web, the answer is bulletproof hosts. Bulletproof servers can also host exploit kits that attackers use to inject malware onto an unsuspecting user's device. </a:t>
            </a:r>
          </a:p>
          <a:p>
            <a:endParaRPr lang="en-US" dirty="0"/>
          </a:p>
          <a:p>
            <a:r>
              <a:rPr lang="en-US" dirty="0"/>
              <a:t>[Click 3] Botnet command and control centers are also protected by bulletproof hosting, making it harder to track and take down these malicious networks. Bulletproof hosting is also used to store and leak data like credentials, credit card data, and other sensitive material stolen from individuals and organizations.</a:t>
            </a:r>
          </a:p>
          <a:p>
            <a:endParaRPr lang="en-US" dirty="0"/>
          </a:p>
          <a:p>
            <a:r>
              <a:rPr lang="en-US" dirty="0"/>
              <a:t>How much you're allowed to get away with hosting these things depends on how much the customer is willing to pay: some hosts offer services that not only ignore abuse reports and takedown requests, but actively share them with the customer to warn them of potential trouble coming their way. This resistance to enforcing what is being hosted, as well as the often massive amounts of data involved, make it hard to take down bad actors using these services.</a:t>
            </a:r>
          </a:p>
        </p:txBody>
      </p:sp>
      <p:sp>
        <p:nvSpPr>
          <p:cNvPr id="4" name="Slide Number Placeholder 3"/>
          <p:cNvSpPr>
            <a:spLocks noGrp="1"/>
          </p:cNvSpPr>
          <p:nvPr>
            <p:ph type="sldNum" sz="quarter" idx="5"/>
          </p:nvPr>
        </p:nvSpPr>
        <p:spPr/>
        <p:txBody>
          <a:bodyPr/>
          <a:lstStyle/>
          <a:p>
            <a:fld id="{B7F18B10-2AF1-4980-A653-21970FF7FF22}" type="slidenum">
              <a:rPr lang="en-US" smtClean="0"/>
              <a:t>4</a:t>
            </a:fld>
            <a:endParaRPr lang="en-US"/>
          </a:p>
        </p:txBody>
      </p:sp>
    </p:spTree>
    <p:extLst>
      <p:ext uri="{BB962C8B-B14F-4D97-AF65-F5344CB8AC3E}">
        <p14:creationId xmlns:p14="http://schemas.microsoft.com/office/powerpoint/2010/main" val="3298832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to summarize this presentation on </a:t>
            </a:r>
            <a:r>
              <a:rPr lang="en-US" dirty="0" err="1"/>
              <a:t>Bulleproof</a:t>
            </a:r>
            <a:r>
              <a:rPr lang="en-US" dirty="0"/>
              <a:t> Hosting:</a:t>
            </a:r>
          </a:p>
          <a:p>
            <a:endParaRPr lang="en-US" dirty="0"/>
          </a:p>
          <a:p>
            <a:r>
              <a:rPr lang="en-US" dirty="0"/>
              <a:t>[Click 1] A bulletproof host is one with very lenient policies regarding the types of content being hosted, provided you're willing to pay for it. </a:t>
            </a:r>
          </a:p>
          <a:p>
            <a:endParaRPr lang="en-US" dirty="0"/>
          </a:p>
          <a:p>
            <a:r>
              <a:rPr lang="en-US" dirty="0"/>
              <a:t>[Click 2] They are very resistant to abuse reports and requests from law enforcement, in part because they are often located in countries or jurisdictions where the laws are more lenient, making it hard to track down the owner and the physical servers. </a:t>
            </a:r>
          </a:p>
          <a:p>
            <a:endParaRPr lang="en-US" dirty="0"/>
          </a:p>
          <a:p>
            <a:r>
              <a:rPr lang="en-US" dirty="0"/>
              <a:t>[Click 3] This makes it easier for bad actors to host the malware, exploit kits, and botnets they use to infect unwary users, as well as data they've stolen from compromised users and organizations. All together, this makes bulletproof hosting a very attractive service for cybercriminals and providers of illegal content.</a:t>
            </a:r>
          </a:p>
        </p:txBody>
      </p:sp>
      <p:sp>
        <p:nvSpPr>
          <p:cNvPr id="4" name="Slide Number Placeholder 3"/>
          <p:cNvSpPr>
            <a:spLocks noGrp="1"/>
          </p:cNvSpPr>
          <p:nvPr>
            <p:ph type="sldNum" sz="quarter" idx="5"/>
          </p:nvPr>
        </p:nvSpPr>
        <p:spPr/>
        <p:txBody>
          <a:bodyPr/>
          <a:lstStyle/>
          <a:p>
            <a:fld id="{B7F18B10-2AF1-4980-A653-21970FF7FF22}" type="slidenum">
              <a:rPr lang="en-US" smtClean="0"/>
              <a:t>5</a:t>
            </a:fld>
            <a:endParaRPr lang="en-US"/>
          </a:p>
        </p:txBody>
      </p:sp>
    </p:spTree>
    <p:extLst>
      <p:ext uri="{BB962C8B-B14F-4D97-AF65-F5344CB8AC3E}">
        <p14:creationId xmlns:p14="http://schemas.microsoft.com/office/powerpoint/2010/main" val="31041308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A930FAB7-6C34-435F-9A44-4FB98E25E358}" type="datetimeFigureOut">
              <a:rPr lang="en-US" smtClean="0"/>
              <a:t>6/10/2021</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1113597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30FAB7-6C34-435F-9A44-4FB98E25E358}" type="datetimeFigureOut">
              <a:rPr lang="en-US" smtClean="0"/>
              <a:t>6/10/2021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1466948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30FAB7-6C34-435F-9A44-4FB98E25E358}" type="datetimeFigureOut">
              <a:rPr lang="en-US" smtClean="0"/>
              <a:t>6/10/2021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3346685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30FAB7-6C34-435F-9A44-4FB98E25E358}" type="datetimeFigureOut">
              <a:rPr lang="en-US" smtClean="0"/>
              <a:t>6/10/2021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E2F3C2-3EA6-430D-AFA1-A415D5C48D98}"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666663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30FAB7-6C34-435F-9A44-4FB98E25E358}" type="datetimeFigureOut">
              <a:rPr lang="en-US" smtClean="0"/>
              <a:t>6/10/2021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24853306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930FAB7-6C34-435F-9A44-4FB98E25E358}" type="datetimeFigureOut">
              <a:rPr lang="en-US" smtClean="0"/>
              <a:t>6/10/2021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25171051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930FAB7-6C34-435F-9A44-4FB98E25E358}" type="datetimeFigureOut">
              <a:rPr lang="en-US" smtClean="0"/>
              <a:t>6/10/2021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24876040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30FAB7-6C34-435F-9A44-4FB98E25E358}" type="datetimeFigureOut">
              <a:rPr lang="en-US" smtClean="0"/>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9801756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30FAB7-6C34-435F-9A44-4FB98E25E358}" type="datetimeFigureOut">
              <a:rPr lang="en-US" smtClean="0"/>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388764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30FAB7-6C34-435F-9A44-4FB98E25E358}" type="datetimeFigureOut">
              <a:rPr lang="en-US" smtClean="0"/>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3334006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30FAB7-6C34-435F-9A44-4FB98E25E358}" type="datetimeFigureOut">
              <a:rPr lang="en-US" smtClean="0"/>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2968983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30FAB7-6C34-435F-9A44-4FB98E25E358}" type="datetimeFigureOut">
              <a:rPr lang="en-US" smtClean="0"/>
              <a:t>6/10/2021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2848133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30FAB7-6C34-435F-9A44-4FB98E25E358}" type="datetimeFigureOut">
              <a:rPr lang="en-US" smtClean="0"/>
              <a:t>6/10/2021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3888962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30FAB7-6C34-435F-9A44-4FB98E25E358}" type="datetimeFigureOut">
              <a:rPr lang="en-US" smtClean="0"/>
              <a:t>6/10/2021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442600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30FAB7-6C34-435F-9A44-4FB98E25E358}" type="datetimeFigureOut">
              <a:rPr lang="en-US" smtClean="0"/>
              <a:t>6/10/2021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1331736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30FAB7-6C34-435F-9A44-4FB98E25E358}" type="datetimeFigureOut">
              <a:rPr lang="en-US" smtClean="0"/>
              <a:t>6/10/2021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3063101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30FAB7-6C34-435F-9A44-4FB98E25E358}" type="datetimeFigureOut">
              <a:rPr lang="en-US" smtClean="0"/>
              <a:t>6/10/2021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E2F3C2-3EA6-430D-AFA1-A415D5C48D98}" type="slidenum">
              <a:rPr lang="en-US" smtClean="0"/>
              <a:t>‹#›</a:t>
            </a:fld>
            <a:endParaRPr lang="en-US"/>
          </a:p>
        </p:txBody>
      </p:sp>
    </p:spTree>
    <p:extLst>
      <p:ext uri="{BB962C8B-B14F-4D97-AF65-F5344CB8AC3E}">
        <p14:creationId xmlns:p14="http://schemas.microsoft.com/office/powerpoint/2010/main" val="1872840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930FAB7-6C34-435F-9A44-4FB98E25E358}" type="datetimeFigureOut">
              <a:rPr lang="en-US" smtClean="0"/>
              <a:t>6/10/2021</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DE2F3C2-3EA6-430D-AFA1-A415D5C48D98}" type="slidenum">
              <a:rPr lang="en-US" smtClean="0"/>
              <a:t>‹#›</a:t>
            </a:fld>
            <a:endParaRPr lang="en-US"/>
          </a:p>
        </p:txBody>
      </p:sp>
    </p:spTree>
    <p:extLst>
      <p:ext uri="{BB962C8B-B14F-4D97-AF65-F5344CB8AC3E}">
        <p14:creationId xmlns:p14="http://schemas.microsoft.com/office/powerpoint/2010/main" val="1214542474"/>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4.sv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svg"/><Relationship Id="rId11" Type="http://schemas.openxmlformats.org/officeDocument/2006/relationships/image" Target="../media/image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1F15C-5CC6-491C-9F4B-204E7375B131}"/>
              </a:ext>
            </a:extLst>
          </p:cNvPr>
          <p:cNvSpPr>
            <a:spLocks noGrp="1"/>
          </p:cNvSpPr>
          <p:nvPr>
            <p:ph type="ctrTitle"/>
          </p:nvPr>
        </p:nvSpPr>
        <p:spPr/>
        <p:txBody>
          <a:bodyPr/>
          <a:lstStyle/>
          <a:p>
            <a:r>
              <a:rPr lang="en-US" dirty="0"/>
              <a:t>Bulletproof Hosting</a:t>
            </a:r>
          </a:p>
        </p:txBody>
      </p:sp>
      <p:sp>
        <p:nvSpPr>
          <p:cNvPr id="3" name="Subtitle 2">
            <a:extLst>
              <a:ext uri="{FF2B5EF4-FFF2-40B4-BE49-F238E27FC236}">
                <a16:creationId xmlns:a16="http://schemas.microsoft.com/office/drawing/2014/main" id="{EC4CA4F5-6085-4398-8C3F-189B6A3DA914}"/>
              </a:ext>
            </a:extLst>
          </p:cNvPr>
          <p:cNvSpPr>
            <a:spLocks noGrp="1"/>
          </p:cNvSpPr>
          <p:nvPr>
            <p:ph type="subTitle" idx="1"/>
          </p:nvPr>
        </p:nvSpPr>
        <p:spPr/>
        <p:txBody>
          <a:bodyPr/>
          <a:lstStyle/>
          <a:p>
            <a:r>
              <a:rPr lang="en-US" dirty="0"/>
              <a:t>What Is It and What Do They Host?</a:t>
            </a:r>
          </a:p>
        </p:txBody>
      </p:sp>
    </p:spTree>
    <p:extLst>
      <p:ext uri="{BB962C8B-B14F-4D97-AF65-F5344CB8AC3E}">
        <p14:creationId xmlns:p14="http://schemas.microsoft.com/office/powerpoint/2010/main" val="1248047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Rounded Corners 15">
            <a:extLst>
              <a:ext uri="{FF2B5EF4-FFF2-40B4-BE49-F238E27FC236}">
                <a16:creationId xmlns:a16="http://schemas.microsoft.com/office/drawing/2014/main" id="{C5C92A6D-702F-4D79-AFDC-C27F880A35F3}"/>
              </a:ext>
            </a:extLst>
          </p:cNvPr>
          <p:cNvSpPr/>
          <p:nvPr/>
        </p:nvSpPr>
        <p:spPr>
          <a:xfrm>
            <a:off x="4753201" y="2571750"/>
            <a:ext cx="3123748" cy="3131820"/>
          </a:xfrm>
          <a:prstGeom prst="roundRect">
            <a:avLst>
              <a:gd name="adj" fmla="val 50000"/>
            </a:avLst>
          </a:prstGeom>
          <a:solidFill>
            <a:srgbClr val="4FD093">
              <a:alpha val="25098"/>
            </a:srgbClr>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E6B1DF-DC12-4B31-9CC7-D92D167CC9D8}"/>
              </a:ext>
            </a:extLst>
          </p:cNvPr>
          <p:cNvSpPr>
            <a:spLocks noGrp="1"/>
          </p:cNvSpPr>
          <p:nvPr>
            <p:ph type="title"/>
          </p:nvPr>
        </p:nvSpPr>
        <p:spPr>
          <a:xfrm>
            <a:off x="1141413" y="618518"/>
            <a:ext cx="9905998" cy="884212"/>
          </a:xfrm>
        </p:spPr>
        <p:txBody>
          <a:bodyPr>
            <a:normAutofit/>
          </a:bodyPr>
          <a:lstStyle/>
          <a:p>
            <a:r>
              <a:rPr lang="en-US" dirty="0"/>
              <a:t>What is Bulletproof Hosting?</a:t>
            </a:r>
          </a:p>
        </p:txBody>
      </p:sp>
      <p:pic>
        <p:nvPicPr>
          <p:cNvPr id="15" name="Graphic 14" descr="Server with solid fill">
            <a:extLst>
              <a:ext uri="{FF2B5EF4-FFF2-40B4-BE49-F238E27FC236}">
                <a16:creationId xmlns:a16="http://schemas.microsoft.com/office/drawing/2014/main" id="{F58C4A6A-DED9-485E-8968-4D2C90A6381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345588" y="3168173"/>
            <a:ext cx="1938974" cy="1938974"/>
          </a:xfrm>
          <a:prstGeom prst="rect">
            <a:avLst/>
          </a:prstGeom>
        </p:spPr>
      </p:pic>
      <p:sp>
        <p:nvSpPr>
          <p:cNvPr id="21" name="TextBox 20">
            <a:extLst>
              <a:ext uri="{FF2B5EF4-FFF2-40B4-BE49-F238E27FC236}">
                <a16:creationId xmlns:a16="http://schemas.microsoft.com/office/drawing/2014/main" id="{5E5C166C-4465-431D-BA31-F9A548681107}"/>
              </a:ext>
            </a:extLst>
          </p:cNvPr>
          <p:cNvSpPr txBox="1"/>
          <p:nvPr/>
        </p:nvSpPr>
        <p:spPr>
          <a:xfrm rot="1341843">
            <a:off x="3002255" y="2551086"/>
            <a:ext cx="2138845" cy="400110"/>
          </a:xfrm>
          <a:prstGeom prst="homePlate">
            <a:avLst/>
          </a:prstGeom>
          <a:solidFill>
            <a:schemeClr val="accent5"/>
          </a:solidFill>
          <a:ln>
            <a:solidFill>
              <a:schemeClr val="accent5">
                <a:lumMod val="75000"/>
              </a:schemeClr>
            </a:solidFill>
          </a:ln>
        </p:spPr>
        <p:txBody>
          <a:bodyPr wrap="square" rtlCol="0">
            <a:spAutoFit/>
          </a:bodyPr>
          <a:lstStyle/>
          <a:p>
            <a:pPr algn="r"/>
            <a:r>
              <a:rPr lang="en-US" sz="2000" dirty="0"/>
              <a:t>DMCA Takedowns</a:t>
            </a:r>
          </a:p>
        </p:txBody>
      </p:sp>
      <p:sp>
        <p:nvSpPr>
          <p:cNvPr id="22" name="TextBox 21">
            <a:extLst>
              <a:ext uri="{FF2B5EF4-FFF2-40B4-BE49-F238E27FC236}">
                <a16:creationId xmlns:a16="http://schemas.microsoft.com/office/drawing/2014/main" id="{8606670C-A101-4791-B03A-5040F26BEE0E}"/>
              </a:ext>
            </a:extLst>
          </p:cNvPr>
          <p:cNvSpPr txBox="1"/>
          <p:nvPr/>
        </p:nvSpPr>
        <p:spPr>
          <a:xfrm rot="530205">
            <a:off x="2670544" y="3424190"/>
            <a:ext cx="2101721" cy="400110"/>
          </a:xfrm>
          <a:prstGeom prst="homePlate">
            <a:avLst/>
          </a:prstGeom>
          <a:solidFill>
            <a:schemeClr val="accent5"/>
          </a:solidFill>
          <a:ln>
            <a:solidFill>
              <a:schemeClr val="accent5">
                <a:lumMod val="75000"/>
              </a:schemeClr>
            </a:solidFill>
          </a:ln>
        </p:spPr>
        <p:txBody>
          <a:bodyPr wrap="square" rtlCol="0">
            <a:spAutoFit/>
          </a:bodyPr>
          <a:lstStyle/>
          <a:p>
            <a:pPr algn="r"/>
            <a:r>
              <a:rPr lang="en-US" sz="2000" dirty="0"/>
              <a:t>Law Enforcement</a:t>
            </a:r>
          </a:p>
        </p:txBody>
      </p:sp>
      <p:sp>
        <p:nvSpPr>
          <p:cNvPr id="23" name="TextBox 22">
            <a:extLst>
              <a:ext uri="{FF2B5EF4-FFF2-40B4-BE49-F238E27FC236}">
                <a16:creationId xmlns:a16="http://schemas.microsoft.com/office/drawing/2014/main" id="{AF4D9D1B-81BE-4665-A57A-204032E92628}"/>
              </a:ext>
            </a:extLst>
          </p:cNvPr>
          <p:cNvSpPr txBox="1"/>
          <p:nvPr/>
        </p:nvSpPr>
        <p:spPr>
          <a:xfrm rot="19937823">
            <a:off x="3397215" y="5319218"/>
            <a:ext cx="1722739" cy="400110"/>
          </a:xfrm>
          <a:prstGeom prst="homePlate">
            <a:avLst/>
          </a:prstGeom>
          <a:solidFill>
            <a:schemeClr val="accent5"/>
          </a:solidFill>
          <a:ln>
            <a:solidFill>
              <a:schemeClr val="accent5">
                <a:lumMod val="75000"/>
              </a:schemeClr>
            </a:solidFill>
          </a:ln>
        </p:spPr>
        <p:txBody>
          <a:bodyPr wrap="square" rtlCol="0">
            <a:spAutoFit/>
          </a:bodyPr>
          <a:lstStyle/>
          <a:p>
            <a:pPr algn="r"/>
            <a:r>
              <a:rPr lang="en-US" sz="2000" dirty="0"/>
              <a:t>Extradition</a:t>
            </a:r>
          </a:p>
        </p:txBody>
      </p:sp>
      <p:sp>
        <p:nvSpPr>
          <p:cNvPr id="24" name="TextBox 23">
            <a:extLst>
              <a:ext uri="{FF2B5EF4-FFF2-40B4-BE49-F238E27FC236}">
                <a16:creationId xmlns:a16="http://schemas.microsoft.com/office/drawing/2014/main" id="{CCD8653B-4B3E-4DAB-99C2-BF7BEB025C32}"/>
              </a:ext>
            </a:extLst>
          </p:cNvPr>
          <p:cNvSpPr txBox="1"/>
          <p:nvPr/>
        </p:nvSpPr>
        <p:spPr>
          <a:xfrm rot="20840874">
            <a:off x="2924504" y="4469396"/>
            <a:ext cx="1845616" cy="400110"/>
          </a:xfrm>
          <a:prstGeom prst="homePlate">
            <a:avLst/>
          </a:prstGeom>
          <a:solidFill>
            <a:schemeClr val="accent5"/>
          </a:solidFill>
          <a:ln>
            <a:solidFill>
              <a:schemeClr val="accent5">
                <a:lumMod val="75000"/>
              </a:schemeClr>
            </a:solidFill>
          </a:ln>
        </p:spPr>
        <p:txBody>
          <a:bodyPr wrap="square" rtlCol="0">
            <a:spAutoFit/>
          </a:bodyPr>
          <a:lstStyle/>
          <a:p>
            <a:pPr algn="r"/>
            <a:r>
              <a:rPr lang="en-US" sz="2000" dirty="0"/>
              <a:t>Abuse Reports</a:t>
            </a:r>
          </a:p>
        </p:txBody>
      </p:sp>
    </p:spTree>
    <p:extLst>
      <p:ext uri="{BB962C8B-B14F-4D97-AF65-F5344CB8AC3E}">
        <p14:creationId xmlns:p14="http://schemas.microsoft.com/office/powerpoint/2010/main" val="2274555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250" fill="hold"/>
                                        <p:tgtEl>
                                          <p:spTgt spid="16"/>
                                        </p:tgtEl>
                                        <p:attrNameLst>
                                          <p:attrName>ppt_w</p:attrName>
                                        </p:attrNameLst>
                                      </p:cBhvr>
                                      <p:tavLst>
                                        <p:tav tm="0">
                                          <p:val>
                                            <p:fltVal val="0"/>
                                          </p:val>
                                        </p:tav>
                                        <p:tav tm="100000">
                                          <p:val>
                                            <p:strVal val="#ppt_w"/>
                                          </p:val>
                                        </p:tav>
                                      </p:tavLst>
                                    </p:anim>
                                    <p:anim calcmode="lin" valueType="num">
                                      <p:cBhvr>
                                        <p:cTn id="12" dur="250" fill="hold"/>
                                        <p:tgtEl>
                                          <p:spTgt spid="16"/>
                                        </p:tgtEl>
                                        <p:attrNameLst>
                                          <p:attrName>ppt_h</p:attrName>
                                        </p:attrNameLst>
                                      </p:cBhvr>
                                      <p:tavLst>
                                        <p:tav tm="0">
                                          <p:val>
                                            <p:fltVal val="0"/>
                                          </p:val>
                                        </p:tav>
                                        <p:tav tm="100000">
                                          <p:val>
                                            <p:strVal val="#ppt_h"/>
                                          </p:val>
                                        </p:tav>
                                      </p:tavLst>
                                    </p:anim>
                                    <p:animEffect transition="in" filter="fade">
                                      <p:cBhvr>
                                        <p:cTn id="13" dur="250"/>
                                        <p:tgtEl>
                                          <p:spTgt spid="16"/>
                                        </p:tgtEl>
                                      </p:cBhvr>
                                    </p:animEffect>
                                  </p:childTnLst>
                                </p:cTn>
                              </p:par>
                            </p:childTnLst>
                          </p:cTn>
                        </p:par>
                        <p:par>
                          <p:cTn id="14" fill="hold">
                            <p:stCondLst>
                              <p:cond delay="750"/>
                            </p:stCondLst>
                            <p:childTnLst>
                              <p:par>
                                <p:cTn id="15" presetID="2" presetClass="entr" presetSubtype="9" fill="hold" grpId="0" nodeType="afterEffect">
                                  <p:stCondLst>
                                    <p:cond delay="50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0-#ppt_w/2"/>
                                          </p:val>
                                        </p:tav>
                                        <p:tav tm="100000">
                                          <p:val>
                                            <p:strVal val="#ppt_x"/>
                                          </p:val>
                                        </p:tav>
                                      </p:tavLst>
                                    </p:anim>
                                    <p:anim calcmode="lin" valueType="num">
                                      <p:cBhvr additive="base">
                                        <p:cTn id="18" dur="500" fill="hold"/>
                                        <p:tgtEl>
                                          <p:spTgt spid="21"/>
                                        </p:tgtEl>
                                        <p:attrNameLst>
                                          <p:attrName>ppt_y</p:attrName>
                                        </p:attrNameLst>
                                      </p:cBhvr>
                                      <p:tavLst>
                                        <p:tav tm="0">
                                          <p:val>
                                            <p:strVal val="0-#ppt_h/2"/>
                                          </p:val>
                                        </p:tav>
                                        <p:tav tm="100000">
                                          <p:val>
                                            <p:strVal val="#ppt_y"/>
                                          </p:val>
                                        </p:tav>
                                      </p:tavLst>
                                    </p:anim>
                                  </p:childTnLst>
                                </p:cTn>
                              </p:par>
                            </p:childTnLst>
                          </p:cTn>
                        </p:par>
                        <p:par>
                          <p:cTn id="19" fill="hold">
                            <p:stCondLst>
                              <p:cond delay="1750"/>
                            </p:stCondLst>
                            <p:childTnLst>
                              <p:par>
                                <p:cTn id="20" presetID="2" presetClass="entr" presetSubtype="8"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additive="base">
                                        <p:cTn id="22" dur="500" fill="hold"/>
                                        <p:tgtEl>
                                          <p:spTgt spid="22"/>
                                        </p:tgtEl>
                                        <p:attrNameLst>
                                          <p:attrName>ppt_x</p:attrName>
                                        </p:attrNameLst>
                                      </p:cBhvr>
                                      <p:tavLst>
                                        <p:tav tm="0">
                                          <p:val>
                                            <p:strVal val="0-#ppt_w/2"/>
                                          </p:val>
                                        </p:tav>
                                        <p:tav tm="100000">
                                          <p:val>
                                            <p:strVal val="#ppt_x"/>
                                          </p:val>
                                        </p:tav>
                                      </p:tavLst>
                                    </p:anim>
                                    <p:anim calcmode="lin" valueType="num">
                                      <p:cBhvr additive="base">
                                        <p:cTn id="23" dur="500" fill="hold"/>
                                        <p:tgtEl>
                                          <p:spTgt spid="22"/>
                                        </p:tgtEl>
                                        <p:attrNameLst>
                                          <p:attrName>ppt_y</p:attrName>
                                        </p:attrNameLst>
                                      </p:cBhvr>
                                      <p:tavLst>
                                        <p:tav tm="0">
                                          <p:val>
                                            <p:strVal val="#ppt_y"/>
                                          </p:val>
                                        </p:tav>
                                        <p:tav tm="100000">
                                          <p:val>
                                            <p:strVal val="#ppt_y"/>
                                          </p:val>
                                        </p:tav>
                                      </p:tavLst>
                                    </p:anim>
                                  </p:childTnLst>
                                </p:cTn>
                              </p:par>
                            </p:childTnLst>
                          </p:cTn>
                        </p:par>
                        <p:par>
                          <p:cTn id="24" fill="hold">
                            <p:stCondLst>
                              <p:cond delay="2250"/>
                            </p:stCondLst>
                            <p:childTnLst>
                              <p:par>
                                <p:cTn id="25" presetID="2" presetClass="entr" presetSubtype="8" fill="hold" grpId="0" nodeType="afterEffect">
                                  <p:stCondLst>
                                    <p:cond delay="0"/>
                                  </p:stCondLst>
                                  <p:childTnLst>
                                    <p:set>
                                      <p:cBhvr>
                                        <p:cTn id="26" dur="1" fill="hold">
                                          <p:stCondLst>
                                            <p:cond delay="0"/>
                                          </p:stCondLst>
                                        </p:cTn>
                                        <p:tgtEl>
                                          <p:spTgt spid="24"/>
                                        </p:tgtEl>
                                        <p:attrNameLst>
                                          <p:attrName>style.visibility</p:attrName>
                                        </p:attrNameLst>
                                      </p:cBhvr>
                                      <p:to>
                                        <p:strVal val="visible"/>
                                      </p:to>
                                    </p:set>
                                    <p:anim calcmode="lin" valueType="num">
                                      <p:cBhvr additive="base">
                                        <p:cTn id="27" dur="500" fill="hold"/>
                                        <p:tgtEl>
                                          <p:spTgt spid="24"/>
                                        </p:tgtEl>
                                        <p:attrNameLst>
                                          <p:attrName>ppt_x</p:attrName>
                                        </p:attrNameLst>
                                      </p:cBhvr>
                                      <p:tavLst>
                                        <p:tav tm="0">
                                          <p:val>
                                            <p:strVal val="0-#ppt_w/2"/>
                                          </p:val>
                                        </p:tav>
                                        <p:tav tm="100000">
                                          <p:val>
                                            <p:strVal val="#ppt_x"/>
                                          </p:val>
                                        </p:tav>
                                      </p:tavLst>
                                    </p:anim>
                                    <p:anim calcmode="lin" valueType="num">
                                      <p:cBhvr additive="base">
                                        <p:cTn id="28" dur="500" fill="hold"/>
                                        <p:tgtEl>
                                          <p:spTgt spid="24"/>
                                        </p:tgtEl>
                                        <p:attrNameLst>
                                          <p:attrName>ppt_y</p:attrName>
                                        </p:attrNameLst>
                                      </p:cBhvr>
                                      <p:tavLst>
                                        <p:tav tm="0">
                                          <p:val>
                                            <p:strVal val="#ppt_y"/>
                                          </p:val>
                                        </p:tav>
                                        <p:tav tm="100000">
                                          <p:val>
                                            <p:strVal val="#ppt_y"/>
                                          </p:val>
                                        </p:tav>
                                      </p:tavLst>
                                    </p:anim>
                                  </p:childTnLst>
                                </p:cTn>
                              </p:par>
                            </p:childTnLst>
                          </p:cTn>
                        </p:par>
                        <p:par>
                          <p:cTn id="29" fill="hold">
                            <p:stCondLst>
                              <p:cond delay="2750"/>
                            </p:stCondLst>
                            <p:childTnLst>
                              <p:par>
                                <p:cTn id="30" presetID="2" presetClass="entr" presetSubtype="12"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 calcmode="lin" valueType="num">
                                      <p:cBhvr additive="base">
                                        <p:cTn id="32" dur="500" fill="hold"/>
                                        <p:tgtEl>
                                          <p:spTgt spid="23"/>
                                        </p:tgtEl>
                                        <p:attrNameLst>
                                          <p:attrName>ppt_x</p:attrName>
                                        </p:attrNameLst>
                                      </p:cBhvr>
                                      <p:tavLst>
                                        <p:tav tm="0">
                                          <p:val>
                                            <p:strVal val="0-#ppt_w/2"/>
                                          </p:val>
                                        </p:tav>
                                        <p:tav tm="100000">
                                          <p:val>
                                            <p:strVal val="#ppt_x"/>
                                          </p:val>
                                        </p:tav>
                                      </p:tavLst>
                                    </p:anim>
                                    <p:anim calcmode="lin" valueType="num">
                                      <p:cBhvr additive="base">
                                        <p:cTn id="33"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1" grpId="0" animBg="1"/>
      <p:bldP spid="22" grpId="0" animBg="1"/>
      <p:bldP spid="23" grpId="0" animBg="1"/>
      <p:bldP spid="2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0306C9-AE5D-4692-AECF-86B1C02BBA40}"/>
              </a:ext>
            </a:extLst>
          </p:cNvPr>
          <p:cNvSpPr>
            <a:spLocks noGrp="1"/>
          </p:cNvSpPr>
          <p:nvPr>
            <p:ph type="title"/>
          </p:nvPr>
        </p:nvSpPr>
        <p:spPr>
          <a:xfrm>
            <a:off x="1141413" y="618518"/>
            <a:ext cx="9905998" cy="867382"/>
          </a:xfrm>
        </p:spPr>
        <p:txBody>
          <a:bodyPr>
            <a:normAutofit/>
          </a:bodyPr>
          <a:lstStyle/>
          <a:p>
            <a:r>
              <a:rPr lang="en-US" dirty="0"/>
              <a:t>BPH vs. Regular Web Hosting</a:t>
            </a:r>
          </a:p>
        </p:txBody>
      </p:sp>
      <p:sp>
        <p:nvSpPr>
          <p:cNvPr id="11" name="Content Placeholder 10">
            <a:extLst>
              <a:ext uri="{FF2B5EF4-FFF2-40B4-BE49-F238E27FC236}">
                <a16:creationId xmlns:a16="http://schemas.microsoft.com/office/drawing/2014/main" id="{94F99CC9-F6D7-491B-9A05-77D18A9B76E3}"/>
              </a:ext>
            </a:extLst>
          </p:cNvPr>
          <p:cNvSpPr>
            <a:spLocks noGrp="1"/>
          </p:cNvSpPr>
          <p:nvPr>
            <p:ph sz="half" idx="1"/>
          </p:nvPr>
        </p:nvSpPr>
        <p:spPr>
          <a:xfrm>
            <a:off x="1141410" y="3116868"/>
            <a:ext cx="4878389" cy="2674331"/>
          </a:xfrm>
        </p:spPr>
        <p:txBody>
          <a:bodyPr/>
          <a:lstStyle/>
          <a:p>
            <a:r>
              <a:rPr lang="en-US" dirty="0"/>
              <a:t>Massive amounts of data hosted</a:t>
            </a:r>
          </a:p>
          <a:p>
            <a:r>
              <a:rPr lang="en-US" dirty="0"/>
              <a:t>Lenient, "don't ask, don't tell" policies</a:t>
            </a:r>
          </a:p>
          <a:p>
            <a:r>
              <a:rPr lang="en-US" dirty="0"/>
              <a:t>Located overseas</a:t>
            </a:r>
          </a:p>
          <a:p>
            <a:r>
              <a:rPr lang="en-US" dirty="0"/>
              <a:t>Resistant to abuse reports, law enforcement, and regulations</a:t>
            </a:r>
          </a:p>
        </p:txBody>
      </p:sp>
      <p:sp>
        <p:nvSpPr>
          <p:cNvPr id="12" name="Content Placeholder 11">
            <a:extLst>
              <a:ext uri="{FF2B5EF4-FFF2-40B4-BE49-F238E27FC236}">
                <a16:creationId xmlns:a16="http://schemas.microsoft.com/office/drawing/2014/main" id="{78B75C5C-0490-4311-8745-ED33193985EC}"/>
              </a:ext>
            </a:extLst>
          </p:cNvPr>
          <p:cNvSpPr>
            <a:spLocks noGrp="1"/>
          </p:cNvSpPr>
          <p:nvPr>
            <p:ph sz="half" idx="2"/>
          </p:nvPr>
        </p:nvSpPr>
        <p:spPr>
          <a:xfrm>
            <a:off x="6172200" y="3116868"/>
            <a:ext cx="4875211" cy="2674331"/>
          </a:xfrm>
        </p:spPr>
        <p:txBody>
          <a:bodyPr/>
          <a:lstStyle/>
          <a:p>
            <a:r>
              <a:rPr lang="en-US" dirty="0"/>
              <a:t>Massive amounts of data hosted</a:t>
            </a:r>
          </a:p>
          <a:p>
            <a:r>
              <a:rPr lang="en-US" dirty="0"/>
              <a:t>Stricter Terms of Service</a:t>
            </a:r>
          </a:p>
          <a:p>
            <a:r>
              <a:rPr lang="en-US" dirty="0"/>
              <a:t>Local to content provider</a:t>
            </a:r>
          </a:p>
          <a:p>
            <a:r>
              <a:rPr lang="en-US" dirty="0"/>
              <a:t>Comply with national laws and regulations</a:t>
            </a:r>
          </a:p>
        </p:txBody>
      </p:sp>
      <p:sp>
        <p:nvSpPr>
          <p:cNvPr id="13" name="Rectangle: Rounded Corners 12">
            <a:extLst>
              <a:ext uri="{FF2B5EF4-FFF2-40B4-BE49-F238E27FC236}">
                <a16:creationId xmlns:a16="http://schemas.microsoft.com/office/drawing/2014/main" id="{5F8D67D4-4BF6-401D-97C5-8322BD9B0780}"/>
              </a:ext>
            </a:extLst>
          </p:cNvPr>
          <p:cNvSpPr/>
          <p:nvPr/>
        </p:nvSpPr>
        <p:spPr>
          <a:xfrm>
            <a:off x="2982689" y="1897577"/>
            <a:ext cx="875230" cy="877492"/>
          </a:xfrm>
          <a:prstGeom prst="roundRect">
            <a:avLst>
              <a:gd name="adj" fmla="val 50000"/>
            </a:avLst>
          </a:prstGeom>
          <a:solidFill>
            <a:srgbClr val="4FD093">
              <a:alpha val="25098"/>
            </a:srgbClr>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Graphic 13" descr="Server with solid fill">
            <a:extLst>
              <a:ext uri="{FF2B5EF4-FFF2-40B4-BE49-F238E27FC236}">
                <a16:creationId xmlns:a16="http://schemas.microsoft.com/office/drawing/2014/main" id="{B6C61929-7029-43FB-81D8-4B03214F834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48667" y="2064686"/>
            <a:ext cx="543274" cy="543274"/>
          </a:xfrm>
          <a:prstGeom prst="rect">
            <a:avLst/>
          </a:prstGeom>
        </p:spPr>
      </p:pic>
      <p:pic>
        <p:nvPicPr>
          <p:cNvPr id="16" name="Graphic 15" descr="Server with solid fill">
            <a:extLst>
              <a:ext uri="{FF2B5EF4-FFF2-40B4-BE49-F238E27FC236}">
                <a16:creationId xmlns:a16="http://schemas.microsoft.com/office/drawing/2014/main" id="{A24CCDFE-B7C7-4846-83F0-CCA3D0CA686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38168" y="2064686"/>
            <a:ext cx="543274" cy="543274"/>
          </a:xfrm>
          <a:prstGeom prst="rect">
            <a:avLst/>
          </a:prstGeom>
        </p:spPr>
      </p:pic>
    </p:spTree>
    <p:extLst>
      <p:ext uri="{BB962C8B-B14F-4D97-AF65-F5344CB8AC3E}">
        <p14:creationId xmlns:p14="http://schemas.microsoft.com/office/powerpoint/2010/main" val="706661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animEffect transition="in" filter="fade">
                                      <p:cBhvr>
                                        <p:cTn id="11" dur="500"/>
                                        <p:tgtEl>
                                          <p:spTgt spid="1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1">
                                            <p:txEl>
                                              <p:pRg st="1" end="1"/>
                                            </p:txEl>
                                          </p:spTgt>
                                        </p:tgtEl>
                                        <p:attrNameLst>
                                          <p:attrName>style.visibility</p:attrName>
                                        </p:attrNameLst>
                                      </p:cBhvr>
                                      <p:to>
                                        <p:strVal val="visible"/>
                                      </p:to>
                                    </p:set>
                                    <p:animEffect transition="in" filter="fade">
                                      <p:cBhvr>
                                        <p:cTn id="16" dur="500"/>
                                        <p:tgtEl>
                                          <p:spTgt spid="11">
                                            <p:txEl>
                                              <p:pRg st="1" end="1"/>
                                            </p:txEl>
                                          </p:spTgt>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12">
                                            <p:txEl>
                                              <p:pRg st="1" end="1"/>
                                            </p:txEl>
                                          </p:spTgt>
                                        </p:tgtEl>
                                        <p:attrNameLst>
                                          <p:attrName>style.visibility</p:attrName>
                                        </p:attrNameLst>
                                      </p:cBhvr>
                                      <p:to>
                                        <p:strVal val="visible"/>
                                      </p:to>
                                    </p:set>
                                    <p:animEffect transition="in" filter="fade">
                                      <p:cBhvr>
                                        <p:cTn id="20" dur="500"/>
                                        <p:tgtEl>
                                          <p:spTgt spid="1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
                                            <p:txEl>
                                              <p:pRg st="2" end="2"/>
                                            </p:txEl>
                                          </p:spTgt>
                                        </p:tgtEl>
                                        <p:attrNameLst>
                                          <p:attrName>style.visibility</p:attrName>
                                        </p:attrNameLst>
                                      </p:cBhvr>
                                      <p:to>
                                        <p:strVal val="visible"/>
                                      </p:to>
                                    </p:set>
                                    <p:animEffect transition="in" filter="fade">
                                      <p:cBhvr>
                                        <p:cTn id="25" dur="500"/>
                                        <p:tgtEl>
                                          <p:spTgt spid="11">
                                            <p:txEl>
                                              <p:pRg st="2" end="2"/>
                                            </p:txEl>
                                          </p:spTgt>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12">
                                            <p:txEl>
                                              <p:pRg st="2" end="2"/>
                                            </p:txEl>
                                          </p:spTgt>
                                        </p:tgtEl>
                                        <p:attrNameLst>
                                          <p:attrName>style.visibility</p:attrName>
                                        </p:attrNameLst>
                                      </p:cBhvr>
                                      <p:to>
                                        <p:strVal val="visible"/>
                                      </p:to>
                                    </p:set>
                                    <p:animEffect transition="in" filter="fade">
                                      <p:cBhvr>
                                        <p:cTn id="29" dur="500"/>
                                        <p:tgtEl>
                                          <p:spTgt spid="12">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1">
                                            <p:txEl>
                                              <p:pRg st="3" end="3"/>
                                            </p:txEl>
                                          </p:spTgt>
                                        </p:tgtEl>
                                        <p:attrNameLst>
                                          <p:attrName>style.visibility</p:attrName>
                                        </p:attrNameLst>
                                      </p:cBhvr>
                                      <p:to>
                                        <p:strVal val="visible"/>
                                      </p:to>
                                    </p:set>
                                    <p:animEffect transition="in" filter="fade">
                                      <p:cBhvr>
                                        <p:cTn id="34" dur="500"/>
                                        <p:tgtEl>
                                          <p:spTgt spid="11">
                                            <p:txEl>
                                              <p:pRg st="3" end="3"/>
                                            </p:txEl>
                                          </p:spTgt>
                                        </p:tgtEl>
                                      </p:cBhvr>
                                    </p:animEffect>
                                  </p:childTnLst>
                                </p:cTn>
                              </p:par>
                            </p:childTnLst>
                          </p:cTn>
                        </p:par>
                        <p:par>
                          <p:cTn id="35" fill="hold">
                            <p:stCondLst>
                              <p:cond delay="500"/>
                            </p:stCondLst>
                            <p:childTnLst>
                              <p:par>
                                <p:cTn id="36" presetID="10" presetClass="entr" presetSubtype="0" fill="hold" grpId="0" nodeType="afterEffect">
                                  <p:stCondLst>
                                    <p:cond delay="0"/>
                                  </p:stCondLst>
                                  <p:childTnLst>
                                    <p:set>
                                      <p:cBhvr>
                                        <p:cTn id="37" dur="1" fill="hold">
                                          <p:stCondLst>
                                            <p:cond delay="0"/>
                                          </p:stCondLst>
                                        </p:cTn>
                                        <p:tgtEl>
                                          <p:spTgt spid="12">
                                            <p:txEl>
                                              <p:pRg st="3" end="3"/>
                                            </p:txEl>
                                          </p:spTgt>
                                        </p:tgtEl>
                                        <p:attrNameLst>
                                          <p:attrName>style.visibility</p:attrName>
                                        </p:attrNameLst>
                                      </p:cBhvr>
                                      <p:to>
                                        <p:strVal val="visible"/>
                                      </p:to>
                                    </p:set>
                                    <p:animEffect transition="in" filter="fade">
                                      <p:cBhvr>
                                        <p:cTn id="38" dur="5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P spid="1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AF624-7A8E-456C-999F-3055B54531FE}"/>
              </a:ext>
            </a:extLst>
          </p:cNvPr>
          <p:cNvSpPr>
            <a:spLocks noGrp="1"/>
          </p:cNvSpPr>
          <p:nvPr>
            <p:ph type="title"/>
          </p:nvPr>
        </p:nvSpPr>
        <p:spPr>
          <a:xfrm>
            <a:off x="1141413" y="618518"/>
            <a:ext cx="9905998" cy="914400"/>
          </a:xfrm>
        </p:spPr>
        <p:txBody>
          <a:bodyPr/>
          <a:lstStyle/>
          <a:p>
            <a:r>
              <a:rPr lang="en-US" dirty="0"/>
              <a:t>What Threats Reside in BPH Servers?</a:t>
            </a:r>
          </a:p>
        </p:txBody>
      </p:sp>
      <p:pic>
        <p:nvPicPr>
          <p:cNvPr id="4" name="Content Placeholder 4" descr="Safe with solid fill">
            <a:extLst>
              <a:ext uri="{FF2B5EF4-FFF2-40B4-BE49-F238E27FC236}">
                <a16:creationId xmlns:a16="http://schemas.microsoft.com/office/drawing/2014/main" id="{BEE35694-2E3F-4A83-8F3C-F3377E460AC9}"/>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27338" y="1978153"/>
            <a:ext cx="914400" cy="914400"/>
          </a:xfrm>
        </p:spPr>
      </p:pic>
      <p:pic>
        <p:nvPicPr>
          <p:cNvPr id="5" name="Graphic 4" descr="Skull with solid fill">
            <a:extLst>
              <a:ext uri="{FF2B5EF4-FFF2-40B4-BE49-F238E27FC236}">
                <a16:creationId xmlns:a16="http://schemas.microsoft.com/office/drawing/2014/main" id="{7D8A9360-3003-43BD-9B70-CAE068ED87D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95798" y="4806591"/>
            <a:ext cx="914400" cy="914400"/>
          </a:xfrm>
          <a:prstGeom prst="rect">
            <a:avLst/>
          </a:prstGeom>
        </p:spPr>
      </p:pic>
      <p:pic>
        <p:nvPicPr>
          <p:cNvPr id="6" name="Graphic 5" descr="Network diagram with solid fill">
            <a:extLst>
              <a:ext uri="{FF2B5EF4-FFF2-40B4-BE49-F238E27FC236}">
                <a16:creationId xmlns:a16="http://schemas.microsoft.com/office/drawing/2014/main" id="{FF79573B-DC7D-4CA0-9D33-52ECEA4B534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16200000">
            <a:off x="6927339" y="4809292"/>
            <a:ext cx="914400" cy="914400"/>
          </a:xfrm>
          <a:prstGeom prst="rect">
            <a:avLst/>
          </a:prstGeom>
        </p:spPr>
      </p:pic>
      <p:pic>
        <p:nvPicPr>
          <p:cNvPr id="7" name="Graphic 6" descr="Envelope with solid fill">
            <a:extLst>
              <a:ext uri="{FF2B5EF4-FFF2-40B4-BE49-F238E27FC236}">
                <a16:creationId xmlns:a16="http://schemas.microsoft.com/office/drawing/2014/main" id="{EEE85090-9967-4958-B928-8E7E2E7287E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496945" y="1935124"/>
            <a:ext cx="914400" cy="914400"/>
          </a:xfrm>
          <a:prstGeom prst="rect">
            <a:avLst/>
          </a:prstGeom>
        </p:spPr>
      </p:pic>
      <p:sp>
        <p:nvSpPr>
          <p:cNvPr id="8" name="TextBox 7">
            <a:extLst>
              <a:ext uri="{FF2B5EF4-FFF2-40B4-BE49-F238E27FC236}">
                <a16:creationId xmlns:a16="http://schemas.microsoft.com/office/drawing/2014/main" id="{4C9BDF80-E448-4D64-8444-5BE9239F998D}"/>
              </a:ext>
            </a:extLst>
          </p:cNvPr>
          <p:cNvSpPr txBox="1"/>
          <p:nvPr/>
        </p:nvSpPr>
        <p:spPr>
          <a:xfrm>
            <a:off x="2592828" y="5086944"/>
            <a:ext cx="1075054" cy="369332"/>
          </a:xfrm>
          <a:prstGeom prst="rect">
            <a:avLst/>
          </a:prstGeom>
          <a:noFill/>
        </p:spPr>
        <p:txBody>
          <a:bodyPr wrap="square" rtlCol="0">
            <a:spAutoFit/>
          </a:bodyPr>
          <a:lstStyle/>
          <a:p>
            <a:r>
              <a:rPr lang="en-US" dirty="0"/>
              <a:t>Malware</a:t>
            </a:r>
          </a:p>
        </p:txBody>
      </p:sp>
      <p:sp>
        <p:nvSpPr>
          <p:cNvPr id="9" name="TextBox 8">
            <a:extLst>
              <a:ext uri="{FF2B5EF4-FFF2-40B4-BE49-F238E27FC236}">
                <a16:creationId xmlns:a16="http://schemas.microsoft.com/office/drawing/2014/main" id="{30C7BBA6-9066-45E2-AD7C-086A72EB8A92}"/>
              </a:ext>
            </a:extLst>
          </p:cNvPr>
          <p:cNvSpPr txBox="1"/>
          <p:nvPr/>
        </p:nvSpPr>
        <p:spPr>
          <a:xfrm>
            <a:off x="7841738" y="2186713"/>
            <a:ext cx="1325122" cy="369332"/>
          </a:xfrm>
          <a:prstGeom prst="rect">
            <a:avLst/>
          </a:prstGeom>
          <a:noFill/>
        </p:spPr>
        <p:txBody>
          <a:bodyPr wrap="square" rtlCol="0">
            <a:spAutoFit/>
          </a:bodyPr>
          <a:lstStyle/>
          <a:p>
            <a:r>
              <a:rPr lang="en-US" dirty="0"/>
              <a:t>Ransomware</a:t>
            </a:r>
          </a:p>
        </p:txBody>
      </p:sp>
      <p:sp>
        <p:nvSpPr>
          <p:cNvPr id="10" name="TextBox 9">
            <a:extLst>
              <a:ext uri="{FF2B5EF4-FFF2-40B4-BE49-F238E27FC236}">
                <a16:creationId xmlns:a16="http://schemas.microsoft.com/office/drawing/2014/main" id="{63F1E56E-83D9-4D2A-A83A-99D51F7AC044}"/>
              </a:ext>
            </a:extLst>
          </p:cNvPr>
          <p:cNvSpPr txBox="1"/>
          <p:nvPr/>
        </p:nvSpPr>
        <p:spPr>
          <a:xfrm>
            <a:off x="7841739" y="5081825"/>
            <a:ext cx="914400" cy="369332"/>
          </a:xfrm>
          <a:prstGeom prst="rect">
            <a:avLst/>
          </a:prstGeom>
          <a:noFill/>
        </p:spPr>
        <p:txBody>
          <a:bodyPr wrap="square" rtlCol="0">
            <a:spAutoFit/>
          </a:bodyPr>
          <a:lstStyle/>
          <a:p>
            <a:r>
              <a:rPr lang="en-US" dirty="0"/>
              <a:t>Botnets</a:t>
            </a:r>
          </a:p>
        </p:txBody>
      </p:sp>
      <p:sp>
        <p:nvSpPr>
          <p:cNvPr id="11" name="TextBox 10">
            <a:extLst>
              <a:ext uri="{FF2B5EF4-FFF2-40B4-BE49-F238E27FC236}">
                <a16:creationId xmlns:a16="http://schemas.microsoft.com/office/drawing/2014/main" id="{7C6EF72B-3EE9-42E4-A40D-606676AFAEE7}"/>
              </a:ext>
            </a:extLst>
          </p:cNvPr>
          <p:cNvSpPr txBox="1"/>
          <p:nvPr/>
        </p:nvSpPr>
        <p:spPr>
          <a:xfrm>
            <a:off x="1969770" y="2181154"/>
            <a:ext cx="1664970" cy="369332"/>
          </a:xfrm>
          <a:prstGeom prst="rect">
            <a:avLst/>
          </a:prstGeom>
          <a:noFill/>
        </p:spPr>
        <p:txBody>
          <a:bodyPr wrap="square" rtlCol="0">
            <a:spAutoFit/>
          </a:bodyPr>
          <a:lstStyle/>
          <a:p>
            <a:r>
              <a:rPr lang="en-US" dirty="0"/>
              <a:t>Spam/Phishing</a:t>
            </a:r>
          </a:p>
        </p:txBody>
      </p:sp>
      <p:sp>
        <p:nvSpPr>
          <p:cNvPr id="12" name="Rectangle: Rounded Corners 11">
            <a:extLst>
              <a:ext uri="{FF2B5EF4-FFF2-40B4-BE49-F238E27FC236}">
                <a16:creationId xmlns:a16="http://schemas.microsoft.com/office/drawing/2014/main" id="{92676464-7FE2-4293-A655-5352F311CB06}"/>
              </a:ext>
            </a:extLst>
          </p:cNvPr>
          <p:cNvSpPr/>
          <p:nvPr/>
        </p:nvSpPr>
        <p:spPr>
          <a:xfrm>
            <a:off x="4597911" y="2538058"/>
            <a:ext cx="2329428" cy="2335448"/>
          </a:xfrm>
          <a:prstGeom prst="roundRect">
            <a:avLst>
              <a:gd name="adj" fmla="val 50000"/>
            </a:avLst>
          </a:prstGeom>
          <a:solidFill>
            <a:srgbClr val="4FD093">
              <a:alpha val="25098"/>
            </a:srgbClr>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Graphic 12" descr="Server with solid fill">
            <a:extLst>
              <a:ext uri="{FF2B5EF4-FFF2-40B4-BE49-F238E27FC236}">
                <a16:creationId xmlns:a16="http://schemas.microsoft.com/office/drawing/2014/main" id="{836D1BA9-2332-454F-A652-A8F885D21ED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039663" y="2982820"/>
            <a:ext cx="1445924" cy="1445924"/>
          </a:xfrm>
          <a:prstGeom prst="rect">
            <a:avLst/>
          </a:prstGeom>
        </p:spPr>
      </p:pic>
    </p:spTree>
    <p:extLst>
      <p:ext uri="{BB962C8B-B14F-4D97-AF65-F5344CB8AC3E}">
        <p14:creationId xmlns:p14="http://schemas.microsoft.com/office/powerpoint/2010/main" val="307267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anim calcmode="lin" valueType="num">
                                      <p:cBhvr>
                                        <p:cTn id="10" dur="500" fill="hold"/>
                                        <p:tgtEl>
                                          <p:spTgt spid="7"/>
                                        </p:tgtEl>
                                        <p:attrNameLst>
                                          <p:attrName>ppt_x</p:attrName>
                                        </p:attrNameLst>
                                      </p:cBhvr>
                                      <p:tavLst>
                                        <p:tav tm="0">
                                          <p:val>
                                            <p:fltVal val="0.5"/>
                                          </p:val>
                                        </p:tav>
                                        <p:tav tm="100000">
                                          <p:val>
                                            <p:strVal val="#ppt_x"/>
                                          </p:val>
                                        </p:tav>
                                      </p:tavLst>
                                    </p:anim>
                                    <p:anim calcmode="lin" valueType="num">
                                      <p:cBhvr>
                                        <p:cTn id="11" dur="500" fill="hold"/>
                                        <p:tgtEl>
                                          <p:spTgt spid="7"/>
                                        </p:tgtEl>
                                        <p:attrNameLst>
                                          <p:attrName>ppt_y</p:attrName>
                                        </p:attrNameLst>
                                      </p:cBhvr>
                                      <p:tavLst>
                                        <p:tav tm="0">
                                          <p:val>
                                            <p:fltVal val="0.5"/>
                                          </p:val>
                                        </p:tav>
                                        <p:tav tm="100000">
                                          <p:val>
                                            <p:strVal val="#ppt_y"/>
                                          </p:val>
                                        </p:tav>
                                      </p:tavLst>
                                    </p:anim>
                                  </p:childTnLst>
                                </p:cTn>
                              </p:par>
                              <p:par>
                                <p:cTn id="12" presetID="53" presetClass="entr" presetSubtype="528"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Effect transition="in" filter="fade">
                                      <p:cBhvr>
                                        <p:cTn id="16" dur="500"/>
                                        <p:tgtEl>
                                          <p:spTgt spid="11"/>
                                        </p:tgtEl>
                                      </p:cBhvr>
                                    </p:animEffect>
                                    <p:anim calcmode="lin" valueType="num">
                                      <p:cBhvr>
                                        <p:cTn id="17" dur="500" fill="hold"/>
                                        <p:tgtEl>
                                          <p:spTgt spid="11"/>
                                        </p:tgtEl>
                                        <p:attrNameLst>
                                          <p:attrName>ppt_x</p:attrName>
                                        </p:attrNameLst>
                                      </p:cBhvr>
                                      <p:tavLst>
                                        <p:tav tm="0">
                                          <p:val>
                                            <p:fltVal val="0.5"/>
                                          </p:val>
                                        </p:tav>
                                        <p:tav tm="100000">
                                          <p:val>
                                            <p:strVal val="#ppt_x"/>
                                          </p:val>
                                        </p:tav>
                                      </p:tavLst>
                                    </p:anim>
                                    <p:anim calcmode="lin" valueType="num">
                                      <p:cBhvr>
                                        <p:cTn id="18" dur="500" fill="hold"/>
                                        <p:tgtEl>
                                          <p:spTgt spid="11"/>
                                        </p:tgtEl>
                                        <p:attrNameLst>
                                          <p:attrName>ppt_y</p:attrName>
                                        </p:attrNameLst>
                                      </p:cBhvr>
                                      <p:tavLst>
                                        <p:tav tm="0">
                                          <p:val>
                                            <p:fltVal val="0.5"/>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3" presetClass="entr" presetSubtype="528"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ppt_w</p:attrName>
                                        </p:attrNameLst>
                                      </p:cBhvr>
                                      <p:tavLst>
                                        <p:tav tm="0">
                                          <p:val>
                                            <p:fltVal val="0"/>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animEffect transition="in" filter="fade">
                                      <p:cBhvr>
                                        <p:cTn id="25" dur="500"/>
                                        <p:tgtEl>
                                          <p:spTgt spid="8"/>
                                        </p:tgtEl>
                                      </p:cBhvr>
                                    </p:animEffect>
                                    <p:anim calcmode="lin" valueType="num">
                                      <p:cBhvr>
                                        <p:cTn id="26" dur="500" fill="hold"/>
                                        <p:tgtEl>
                                          <p:spTgt spid="8"/>
                                        </p:tgtEl>
                                        <p:attrNameLst>
                                          <p:attrName>ppt_x</p:attrName>
                                        </p:attrNameLst>
                                      </p:cBhvr>
                                      <p:tavLst>
                                        <p:tav tm="0">
                                          <p:val>
                                            <p:fltVal val="0.5"/>
                                          </p:val>
                                        </p:tav>
                                        <p:tav tm="100000">
                                          <p:val>
                                            <p:strVal val="#ppt_x"/>
                                          </p:val>
                                        </p:tav>
                                      </p:tavLst>
                                    </p:anim>
                                    <p:anim calcmode="lin" valueType="num">
                                      <p:cBhvr>
                                        <p:cTn id="27" dur="500" fill="hold"/>
                                        <p:tgtEl>
                                          <p:spTgt spid="8"/>
                                        </p:tgtEl>
                                        <p:attrNameLst>
                                          <p:attrName>ppt_y</p:attrName>
                                        </p:attrNameLst>
                                      </p:cBhvr>
                                      <p:tavLst>
                                        <p:tav tm="0">
                                          <p:val>
                                            <p:fltVal val="0.5"/>
                                          </p:val>
                                        </p:tav>
                                        <p:tav tm="100000">
                                          <p:val>
                                            <p:strVal val="#ppt_y"/>
                                          </p:val>
                                        </p:tav>
                                      </p:tavLst>
                                    </p:anim>
                                  </p:childTnLst>
                                </p:cTn>
                              </p:par>
                              <p:par>
                                <p:cTn id="28" presetID="53" presetClass="entr" presetSubtype="528" fill="hold" nodeType="with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500" fill="hold"/>
                                        <p:tgtEl>
                                          <p:spTgt spid="5"/>
                                        </p:tgtEl>
                                        <p:attrNameLst>
                                          <p:attrName>ppt_w</p:attrName>
                                        </p:attrNameLst>
                                      </p:cBhvr>
                                      <p:tavLst>
                                        <p:tav tm="0">
                                          <p:val>
                                            <p:fltVal val="0"/>
                                          </p:val>
                                        </p:tav>
                                        <p:tav tm="100000">
                                          <p:val>
                                            <p:strVal val="#ppt_w"/>
                                          </p:val>
                                        </p:tav>
                                      </p:tavLst>
                                    </p:anim>
                                    <p:anim calcmode="lin" valueType="num">
                                      <p:cBhvr>
                                        <p:cTn id="31" dur="500" fill="hold"/>
                                        <p:tgtEl>
                                          <p:spTgt spid="5"/>
                                        </p:tgtEl>
                                        <p:attrNameLst>
                                          <p:attrName>ppt_h</p:attrName>
                                        </p:attrNameLst>
                                      </p:cBhvr>
                                      <p:tavLst>
                                        <p:tav tm="0">
                                          <p:val>
                                            <p:fltVal val="0"/>
                                          </p:val>
                                        </p:tav>
                                        <p:tav tm="100000">
                                          <p:val>
                                            <p:strVal val="#ppt_h"/>
                                          </p:val>
                                        </p:tav>
                                      </p:tavLst>
                                    </p:anim>
                                    <p:animEffect transition="in" filter="fade">
                                      <p:cBhvr>
                                        <p:cTn id="32" dur="500"/>
                                        <p:tgtEl>
                                          <p:spTgt spid="5"/>
                                        </p:tgtEl>
                                      </p:cBhvr>
                                    </p:animEffect>
                                    <p:anim calcmode="lin" valueType="num">
                                      <p:cBhvr>
                                        <p:cTn id="33" dur="500" fill="hold"/>
                                        <p:tgtEl>
                                          <p:spTgt spid="5"/>
                                        </p:tgtEl>
                                        <p:attrNameLst>
                                          <p:attrName>ppt_x</p:attrName>
                                        </p:attrNameLst>
                                      </p:cBhvr>
                                      <p:tavLst>
                                        <p:tav tm="0">
                                          <p:val>
                                            <p:fltVal val="0.5"/>
                                          </p:val>
                                        </p:tav>
                                        <p:tav tm="100000">
                                          <p:val>
                                            <p:strVal val="#ppt_x"/>
                                          </p:val>
                                        </p:tav>
                                      </p:tavLst>
                                    </p:anim>
                                    <p:anim calcmode="lin" valueType="num">
                                      <p:cBhvr>
                                        <p:cTn id="34" dur="500" fill="hold"/>
                                        <p:tgtEl>
                                          <p:spTgt spid="5"/>
                                        </p:tgtEl>
                                        <p:attrNameLst>
                                          <p:attrName>ppt_y</p:attrName>
                                        </p:attrNameLst>
                                      </p:cBhvr>
                                      <p:tavLst>
                                        <p:tav tm="0">
                                          <p:val>
                                            <p:fltVal val="0.5"/>
                                          </p:val>
                                        </p:tav>
                                        <p:tav tm="100000">
                                          <p:val>
                                            <p:strVal val="#ppt_y"/>
                                          </p:val>
                                        </p:tav>
                                      </p:tavLst>
                                    </p:anim>
                                  </p:childTnLst>
                                </p:cTn>
                              </p:par>
                            </p:childTnLst>
                          </p:cTn>
                        </p:par>
                        <p:par>
                          <p:cTn id="35" fill="hold">
                            <p:stCondLst>
                              <p:cond delay="500"/>
                            </p:stCondLst>
                            <p:childTnLst>
                              <p:par>
                                <p:cTn id="36" presetID="53" presetClass="entr" presetSubtype="528" fill="hold" nodeType="after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p:cTn id="38" dur="500" fill="hold"/>
                                        <p:tgtEl>
                                          <p:spTgt spid="4"/>
                                        </p:tgtEl>
                                        <p:attrNameLst>
                                          <p:attrName>ppt_w</p:attrName>
                                        </p:attrNameLst>
                                      </p:cBhvr>
                                      <p:tavLst>
                                        <p:tav tm="0">
                                          <p:val>
                                            <p:fltVal val="0"/>
                                          </p:val>
                                        </p:tav>
                                        <p:tav tm="100000">
                                          <p:val>
                                            <p:strVal val="#ppt_w"/>
                                          </p:val>
                                        </p:tav>
                                      </p:tavLst>
                                    </p:anim>
                                    <p:anim calcmode="lin" valueType="num">
                                      <p:cBhvr>
                                        <p:cTn id="39" dur="500" fill="hold"/>
                                        <p:tgtEl>
                                          <p:spTgt spid="4"/>
                                        </p:tgtEl>
                                        <p:attrNameLst>
                                          <p:attrName>ppt_h</p:attrName>
                                        </p:attrNameLst>
                                      </p:cBhvr>
                                      <p:tavLst>
                                        <p:tav tm="0">
                                          <p:val>
                                            <p:fltVal val="0"/>
                                          </p:val>
                                        </p:tav>
                                        <p:tav tm="100000">
                                          <p:val>
                                            <p:strVal val="#ppt_h"/>
                                          </p:val>
                                        </p:tav>
                                      </p:tavLst>
                                    </p:anim>
                                    <p:animEffect transition="in" filter="fade">
                                      <p:cBhvr>
                                        <p:cTn id="40" dur="500"/>
                                        <p:tgtEl>
                                          <p:spTgt spid="4"/>
                                        </p:tgtEl>
                                      </p:cBhvr>
                                    </p:animEffect>
                                    <p:anim calcmode="lin" valueType="num">
                                      <p:cBhvr>
                                        <p:cTn id="41" dur="500" fill="hold"/>
                                        <p:tgtEl>
                                          <p:spTgt spid="4"/>
                                        </p:tgtEl>
                                        <p:attrNameLst>
                                          <p:attrName>ppt_x</p:attrName>
                                        </p:attrNameLst>
                                      </p:cBhvr>
                                      <p:tavLst>
                                        <p:tav tm="0">
                                          <p:val>
                                            <p:fltVal val="0.5"/>
                                          </p:val>
                                        </p:tav>
                                        <p:tav tm="100000">
                                          <p:val>
                                            <p:strVal val="#ppt_x"/>
                                          </p:val>
                                        </p:tav>
                                      </p:tavLst>
                                    </p:anim>
                                    <p:anim calcmode="lin" valueType="num">
                                      <p:cBhvr>
                                        <p:cTn id="42" dur="500" fill="hold"/>
                                        <p:tgtEl>
                                          <p:spTgt spid="4"/>
                                        </p:tgtEl>
                                        <p:attrNameLst>
                                          <p:attrName>ppt_y</p:attrName>
                                        </p:attrNameLst>
                                      </p:cBhvr>
                                      <p:tavLst>
                                        <p:tav tm="0">
                                          <p:val>
                                            <p:fltVal val="0.5"/>
                                          </p:val>
                                        </p:tav>
                                        <p:tav tm="100000">
                                          <p:val>
                                            <p:strVal val="#ppt_y"/>
                                          </p:val>
                                        </p:tav>
                                      </p:tavLst>
                                    </p:anim>
                                  </p:childTnLst>
                                </p:cTn>
                              </p:par>
                              <p:par>
                                <p:cTn id="43" presetID="53" presetClass="entr" presetSubtype="528" fill="hold" grpId="0" nodeType="withEffect">
                                  <p:stCondLst>
                                    <p:cond delay="0"/>
                                  </p:stCondLst>
                                  <p:childTnLst>
                                    <p:set>
                                      <p:cBhvr>
                                        <p:cTn id="44" dur="1" fill="hold">
                                          <p:stCondLst>
                                            <p:cond delay="0"/>
                                          </p:stCondLst>
                                        </p:cTn>
                                        <p:tgtEl>
                                          <p:spTgt spid="9"/>
                                        </p:tgtEl>
                                        <p:attrNameLst>
                                          <p:attrName>style.visibility</p:attrName>
                                        </p:attrNameLst>
                                      </p:cBhvr>
                                      <p:to>
                                        <p:strVal val="visible"/>
                                      </p:to>
                                    </p:set>
                                    <p:anim calcmode="lin" valueType="num">
                                      <p:cBhvr>
                                        <p:cTn id="45" dur="500" fill="hold"/>
                                        <p:tgtEl>
                                          <p:spTgt spid="9"/>
                                        </p:tgtEl>
                                        <p:attrNameLst>
                                          <p:attrName>ppt_w</p:attrName>
                                        </p:attrNameLst>
                                      </p:cBhvr>
                                      <p:tavLst>
                                        <p:tav tm="0">
                                          <p:val>
                                            <p:fltVal val="0"/>
                                          </p:val>
                                        </p:tav>
                                        <p:tav tm="100000">
                                          <p:val>
                                            <p:strVal val="#ppt_w"/>
                                          </p:val>
                                        </p:tav>
                                      </p:tavLst>
                                    </p:anim>
                                    <p:anim calcmode="lin" valueType="num">
                                      <p:cBhvr>
                                        <p:cTn id="46" dur="500" fill="hold"/>
                                        <p:tgtEl>
                                          <p:spTgt spid="9"/>
                                        </p:tgtEl>
                                        <p:attrNameLst>
                                          <p:attrName>ppt_h</p:attrName>
                                        </p:attrNameLst>
                                      </p:cBhvr>
                                      <p:tavLst>
                                        <p:tav tm="0">
                                          <p:val>
                                            <p:fltVal val="0"/>
                                          </p:val>
                                        </p:tav>
                                        <p:tav tm="100000">
                                          <p:val>
                                            <p:strVal val="#ppt_h"/>
                                          </p:val>
                                        </p:tav>
                                      </p:tavLst>
                                    </p:anim>
                                    <p:animEffect transition="in" filter="fade">
                                      <p:cBhvr>
                                        <p:cTn id="47" dur="500"/>
                                        <p:tgtEl>
                                          <p:spTgt spid="9"/>
                                        </p:tgtEl>
                                      </p:cBhvr>
                                    </p:animEffect>
                                    <p:anim calcmode="lin" valueType="num">
                                      <p:cBhvr>
                                        <p:cTn id="48" dur="500" fill="hold"/>
                                        <p:tgtEl>
                                          <p:spTgt spid="9"/>
                                        </p:tgtEl>
                                        <p:attrNameLst>
                                          <p:attrName>ppt_x</p:attrName>
                                        </p:attrNameLst>
                                      </p:cBhvr>
                                      <p:tavLst>
                                        <p:tav tm="0">
                                          <p:val>
                                            <p:fltVal val="0.5"/>
                                          </p:val>
                                        </p:tav>
                                        <p:tav tm="100000">
                                          <p:val>
                                            <p:strVal val="#ppt_x"/>
                                          </p:val>
                                        </p:tav>
                                      </p:tavLst>
                                    </p:anim>
                                    <p:anim calcmode="lin" valueType="num">
                                      <p:cBhvr>
                                        <p:cTn id="49" dur="500" fill="hold"/>
                                        <p:tgtEl>
                                          <p:spTgt spid="9"/>
                                        </p:tgtEl>
                                        <p:attrNameLst>
                                          <p:attrName>ppt_y</p:attrName>
                                        </p:attrNameLst>
                                      </p:cBhvr>
                                      <p:tavLst>
                                        <p:tav tm="0">
                                          <p:val>
                                            <p:fltVal val="0.5"/>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53" presetClass="entr" presetSubtype="528" fill="hold" nodeType="clickEffect">
                                  <p:stCondLst>
                                    <p:cond delay="0"/>
                                  </p:stCondLst>
                                  <p:childTnLst>
                                    <p:set>
                                      <p:cBhvr>
                                        <p:cTn id="53" dur="1" fill="hold">
                                          <p:stCondLst>
                                            <p:cond delay="0"/>
                                          </p:stCondLst>
                                        </p:cTn>
                                        <p:tgtEl>
                                          <p:spTgt spid="6"/>
                                        </p:tgtEl>
                                        <p:attrNameLst>
                                          <p:attrName>style.visibility</p:attrName>
                                        </p:attrNameLst>
                                      </p:cBhvr>
                                      <p:to>
                                        <p:strVal val="visible"/>
                                      </p:to>
                                    </p:set>
                                    <p:anim calcmode="lin" valueType="num">
                                      <p:cBhvr>
                                        <p:cTn id="54" dur="500" fill="hold"/>
                                        <p:tgtEl>
                                          <p:spTgt spid="6"/>
                                        </p:tgtEl>
                                        <p:attrNameLst>
                                          <p:attrName>ppt_w</p:attrName>
                                        </p:attrNameLst>
                                      </p:cBhvr>
                                      <p:tavLst>
                                        <p:tav tm="0">
                                          <p:val>
                                            <p:fltVal val="0"/>
                                          </p:val>
                                        </p:tav>
                                        <p:tav tm="100000">
                                          <p:val>
                                            <p:strVal val="#ppt_w"/>
                                          </p:val>
                                        </p:tav>
                                      </p:tavLst>
                                    </p:anim>
                                    <p:anim calcmode="lin" valueType="num">
                                      <p:cBhvr>
                                        <p:cTn id="55" dur="500" fill="hold"/>
                                        <p:tgtEl>
                                          <p:spTgt spid="6"/>
                                        </p:tgtEl>
                                        <p:attrNameLst>
                                          <p:attrName>ppt_h</p:attrName>
                                        </p:attrNameLst>
                                      </p:cBhvr>
                                      <p:tavLst>
                                        <p:tav tm="0">
                                          <p:val>
                                            <p:fltVal val="0"/>
                                          </p:val>
                                        </p:tav>
                                        <p:tav tm="100000">
                                          <p:val>
                                            <p:strVal val="#ppt_h"/>
                                          </p:val>
                                        </p:tav>
                                      </p:tavLst>
                                    </p:anim>
                                    <p:animEffect transition="in" filter="fade">
                                      <p:cBhvr>
                                        <p:cTn id="56" dur="500"/>
                                        <p:tgtEl>
                                          <p:spTgt spid="6"/>
                                        </p:tgtEl>
                                      </p:cBhvr>
                                    </p:animEffect>
                                    <p:anim calcmode="lin" valueType="num">
                                      <p:cBhvr>
                                        <p:cTn id="57" dur="500" fill="hold"/>
                                        <p:tgtEl>
                                          <p:spTgt spid="6"/>
                                        </p:tgtEl>
                                        <p:attrNameLst>
                                          <p:attrName>ppt_x</p:attrName>
                                        </p:attrNameLst>
                                      </p:cBhvr>
                                      <p:tavLst>
                                        <p:tav tm="0">
                                          <p:val>
                                            <p:fltVal val="0.5"/>
                                          </p:val>
                                        </p:tav>
                                        <p:tav tm="100000">
                                          <p:val>
                                            <p:strVal val="#ppt_x"/>
                                          </p:val>
                                        </p:tav>
                                      </p:tavLst>
                                    </p:anim>
                                    <p:anim calcmode="lin" valueType="num">
                                      <p:cBhvr>
                                        <p:cTn id="58" dur="500" fill="hold"/>
                                        <p:tgtEl>
                                          <p:spTgt spid="6"/>
                                        </p:tgtEl>
                                        <p:attrNameLst>
                                          <p:attrName>ppt_y</p:attrName>
                                        </p:attrNameLst>
                                      </p:cBhvr>
                                      <p:tavLst>
                                        <p:tav tm="0">
                                          <p:val>
                                            <p:fltVal val="0.5"/>
                                          </p:val>
                                        </p:tav>
                                        <p:tav tm="100000">
                                          <p:val>
                                            <p:strVal val="#ppt_y"/>
                                          </p:val>
                                        </p:tav>
                                      </p:tavLst>
                                    </p:anim>
                                  </p:childTnLst>
                                </p:cTn>
                              </p:par>
                              <p:par>
                                <p:cTn id="59" presetID="53" presetClass="entr" presetSubtype="528" fill="hold" grpId="0" nodeType="with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p:cTn id="61" dur="500" fill="hold"/>
                                        <p:tgtEl>
                                          <p:spTgt spid="10"/>
                                        </p:tgtEl>
                                        <p:attrNameLst>
                                          <p:attrName>ppt_w</p:attrName>
                                        </p:attrNameLst>
                                      </p:cBhvr>
                                      <p:tavLst>
                                        <p:tav tm="0">
                                          <p:val>
                                            <p:fltVal val="0"/>
                                          </p:val>
                                        </p:tav>
                                        <p:tav tm="100000">
                                          <p:val>
                                            <p:strVal val="#ppt_w"/>
                                          </p:val>
                                        </p:tav>
                                      </p:tavLst>
                                    </p:anim>
                                    <p:anim calcmode="lin" valueType="num">
                                      <p:cBhvr>
                                        <p:cTn id="62" dur="500" fill="hold"/>
                                        <p:tgtEl>
                                          <p:spTgt spid="10"/>
                                        </p:tgtEl>
                                        <p:attrNameLst>
                                          <p:attrName>ppt_h</p:attrName>
                                        </p:attrNameLst>
                                      </p:cBhvr>
                                      <p:tavLst>
                                        <p:tav tm="0">
                                          <p:val>
                                            <p:fltVal val="0"/>
                                          </p:val>
                                        </p:tav>
                                        <p:tav tm="100000">
                                          <p:val>
                                            <p:strVal val="#ppt_h"/>
                                          </p:val>
                                        </p:tav>
                                      </p:tavLst>
                                    </p:anim>
                                    <p:animEffect transition="in" filter="fade">
                                      <p:cBhvr>
                                        <p:cTn id="63" dur="500"/>
                                        <p:tgtEl>
                                          <p:spTgt spid="10"/>
                                        </p:tgtEl>
                                      </p:cBhvr>
                                    </p:animEffect>
                                    <p:anim calcmode="lin" valueType="num">
                                      <p:cBhvr>
                                        <p:cTn id="64" dur="500" fill="hold"/>
                                        <p:tgtEl>
                                          <p:spTgt spid="10"/>
                                        </p:tgtEl>
                                        <p:attrNameLst>
                                          <p:attrName>ppt_x</p:attrName>
                                        </p:attrNameLst>
                                      </p:cBhvr>
                                      <p:tavLst>
                                        <p:tav tm="0">
                                          <p:val>
                                            <p:fltVal val="0.5"/>
                                          </p:val>
                                        </p:tav>
                                        <p:tav tm="100000">
                                          <p:val>
                                            <p:strVal val="#ppt_x"/>
                                          </p:val>
                                        </p:tav>
                                      </p:tavLst>
                                    </p:anim>
                                    <p:anim calcmode="lin" valueType="num">
                                      <p:cBhvr>
                                        <p:cTn id="65" dur="500" fill="hold"/>
                                        <p:tgtEl>
                                          <p:spTgt spid="1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4CFAE-099C-452A-B401-04F9CFD6A3D7}"/>
              </a:ext>
            </a:extLst>
          </p:cNvPr>
          <p:cNvSpPr>
            <a:spLocks noGrp="1"/>
          </p:cNvSpPr>
          <p:nvPr>
            <p:ph type="title"/>
          </p:nvPr>
        </p:nvSpPr>
        <p:spPr>
          <a:xfrm>
            <a:off x="1141413" y="618518"/>
            <a:ext cx="9905998" cy="833092"/>
          </a:xfrm>
        </p:spPr>
        <p:txBody>
          <a:bodyPr/>
          <a:lstStyle/>
          <a:p>
            <a:r>
              <a:rPr lang="en-US" dirty="0"/>
              <a:t>Summary – </a:t>
            </a:r>
            <a:r>
              <a:rPr lang="en-US"/>
              <a:t>Bulletproof Hosting</a:t>
            </a:r>
            <a:endParaRPr lang="en-US" dirty="0"/>
          </a:p>
        </p:txBody>
      </p:sp>
      <p:sp>
        <p:nvSpPr>
          <p:cNvPr id="3" name="Content Placeholder 2">
            <a:extLst>
              <a:ext uri="{FF2B5EF4-FFF2-40B4-BE49-F238E27FC236}">
                <a16:creationId xmlns:a16="http://schemas.microsoft.com/office/drawing/2014/main" id="{AC1BD078-BA4E-4D65-B0D2-09022410E36E}"/>
              </a:ext>
            </a:extLst>
          </p:cNvPr>
          <p:cNvSpPr>
            <a:spLocks noGrp="1"/>
          </p:cNvSpPr>
          <p:nvPr>
            <p:ph idx="1"/>
          </p:nvPr>
        </p:nvSpPr>
        <p:spPr/>
        <p:txBody>
          <a:bodyPr/>
          <a:lstStyle/>
          <a:p>
            <a:r>
              <a:rPr lang="en-US" dirty="0"/>
              <a:t>Very lenient hosting policies – for a price</a:t>
            </a:r>
          </a:p>
          <a:p>
            <a:r>
              <a:rPr lang="en-US" dirty="0"/>
              <a:t>Resistant to abuse reports and law enforcement</a:t>
            </a:r>
          </a:p>
          <a:p>
            <a:r>
              <a:rPr lang="en-US" dirty="0"/>
              <a:t>Used to host unsavory and illegal activities</a:t>
            </a:r>
          </a:p>
        </p:txBody>
      </p:sp>
    </p:spTree>
    <p:extLst>
      <p:ext uri="{BB962C8B-B14F-4D97-AF65-F5344CB8AC3E}">
        <p14:creationId xmlns:p14="http://schemas.microsoft.com/office/powerpoint/2010/main" val="2540037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1894</TotalTime>
  <Words>905</Words>
  <Application>Microsoft Office PowerPoint</Application>
  <PresentationFormat>Widescreen</PresentationFormat>
  <Paragraphs>58</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Tw Cen MT</vt:lpstr>
      <vt:lpstr>Circuit</vt:lpstr>
      <vt:lpstr>Bulletproof Hosting</vt:lpstr>
      <vt:lpstr>What is Bulletproof Hosting?</vt:lpstr>
      <vt:lpstr>BPH vs. Regular Web Hosting</vt:lpstr>
      <vt:lpstr>What Threats Reside in BPH Servers?</vt:lpstr>
      <vt:lpstr>Summary – Bulletproof Hosting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Bulletproof Hosting</dc:title>
  <dc:creator>N B</dc:creator>
  <cp:lastModifiedBy>N B</cp:lastModifiedBy>
  <cp:revision>32</cp:revision>
  <dcterms:created xsi:type="dcterms:W3CDTF">2021-05-12T12:00:17Z</dcterms:created>
  <dcterms:modified xsi:type="dcterms:W3CDTF">2021-06-10T23:14:29Z</dcterms:modified>
</cp:coreProperties>
</file>